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tiff" ContentType="image/tif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57" r:id="rId3"/>
    <p:sldId id="258" r:id="rId4"/>
    <p:sldId id="348" r:id="rId5"/>
    <p:sldId id="349" r:id="rId6"/>
    <p:sldId id="350" r:id="rId7"/>
    <p:sldId id="365" r:id="rId8"/>
    <p:sldId id="366" r:id="rId9"/>
    <p:sldId id="352" r:id="rId10"/>
    <p:sldId id="353" r:id="rId11"/>
    <p:sldId id="354" r:id="rId12"/>
    <p:sldId id="355" r:id="rId13"/>
    <p:sldId id="356" r:id="rId14"/>
    <p:sldId id="357" r:id="rId15"/>
    <p:sldId id="358" r:id="rId16"/>
    <p:sldId id="359" r:id="rId17"/>
    <p:sldId id="360" r:id="rId18"/>
    <p:sldId id="361" r:id="rId19"/>
    <p:sldId id="364" r:id="rId20"/>
    <p:sldId id="275" r:id="rId21"/>
    <p:sldId id="288" r:id="rId22"/>
    <p:sldId id="293"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052"/>
    <a:srgbClr val="E20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5907" autoAdjust="0"/>
  </p:normalViewPr>
  <p:slideViewPr>
    <p:cSldViewPr>
      <p:cViewPr>
        <p:scale>
          <a:sx n="70" d="100"/>
          <a:sy n="70" d="100"/>
        </p:scale>
        <p:origin x="-648"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10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7146F-1C03-6F41-8E03-CCB25A4122EB}" type="datetimeFigureOut">
              <a:rPr lang="en-US" smtClean="0"/>
              <a:t>11/21/2018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F35A8-A9DC-5446-9B3E-5A93CDA90D4B}" type="slidenum">
              <a:rPr lang="en-US" smtClean="0"/>
              <a:t>‹#›</a:t>
            </a:fld>
            <a:endParaRPr lang="en-US"/>
          </a:p>
        </p:txBody>
      </p:sp>
    </p:spTree>
    <p:extLst>
      <p:ext uri="{BB962C8B-B14F-4D97-AF65-F5344CB8AC3E}">
        <p14:creationId xmlns:p14="http://schemas.microsoft.com/office/powerpoint/2010/main" val="411938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a:t>
            </a:fld>
            <a:endParaRPr lang="en-US"/>
          </a:p>
        </p:txBody>
      </p:sp>
    </p:spTree>
    <p:extLst>
      <p:ext uri="{BB962C8B-B14F-4D97-AF65-F5344CB8AC3E}">
        <p14:creationId xmlns:p14="http://schemas.microsoft.com/office/powerpoint/2010/main" val="2111768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10</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11</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12</a:t>
            </a:fld>
            <a:endParaRPr lang="en-US"/>
          </a:p>
        </p:txBody>
      </p:sp>
    </p:spTree>
    <p:extLst>
      <p:ext uri="{BB962C8B-B14F-4D97-AF65-F5344CB8AC3E}">
        <p14:creationId xmlns:p14="http://schemas.microsoft.com/office/powerpoint/2010/main" val="220861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13</a:t>
            </a:fld>
            <a:endParaRPr lang="en-US"/>
          </a:p>
        </p:txBody>
      </p:sp>
    </p:spTree>
    <p:extLst>
      <p:ext uri="{BB962C8B-B14F-4D97-AF65-F5344CB8AC3E}">
        <p14:creationId xmlns:p14="http://schemas.microsoft.com/office/powerpoint/2010/main" val="220861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14</a:t>
            </a:fld>
            <a:endParaRPr lang="en-US"/>
          </a:p>
        </p:txBody>
      </p:sp>
    </p:spTree>
    <p:extLst>
      <p:ext uri="{BB962C8B-B14F-4D97-AF65-F5344CB8AC3E}">
        <p14:creationId xmlns:p14="http://schemas.microsoft.com/office/powerpoint/2010/main" val="2208611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15</a:t>
            </a:fld>
            <a:endParaRPr lang="en-US"/>
          </a:p>
        </p:txBody>
      </p:sp>
    </p:spTree>
    <p:extLst>
      <p:ext uri="{BB962C8B-B14F-4D97-AF65-F5344CB8AC3E}">
        <p14:creationId xmlns:p14="http://schemas.microsoft.com/office/powerpoint/2010/main" val="22086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16</a:t>
            </a:fld>
            <a:endParaRPr lang="en-US"/>
          </a:p>
        </p:txBody>
      </p:sp>
    </p:spTree>
    <p:extLst>
      <p:ext uri="{BB962C8B-B14F-4D97-AF65-F5344CB8AC3E}">
        <p14:creationId xmlns:p14="http://schemas.microsoft.com/office/powerpoint/2010/main" val="220861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17</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18</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20</a:t>
            </a:fld>
            <a:endParaRPr lang="en-US"/>
          </a:p>
        </p:txBody>
      </p:sp>
    </p:spTree>
    <p:extLst>
      <p:ext uri="{BB962C8B-B14F-4D97-AF65-F5344CB8AC3E}">
        <p14:creationId xmlns:p14="http://schemas.microsoft.com/office/powerpoint/2010/main" val="69826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2</a:t>
            </a:fld>
            <a:endParaRPr lang="en-US"/>
          </a:p>
        </p:txBody>
      </p:sp>
    </p:spTree>
    <p:extLst>
      <p:ext uri="{BB962C8B-B14F-4D97-AF65-F5344CB8AC3E}">
        <p14:creationId xmlns:p14="http://schemas.microsoft.com/office/powerpoint/2010/main" val="201088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21</a:t>
            </a:fld>
            <a:endParaRPr lang="en-US"/>
          </a:p>
        </p:txBody>
      </p:sp>
    </p:spTree>
    <p:extLst>
      <p:ext uri="{BB962C8B-B14F-4D97-AF65-F5344CB8AC3E}">
        <p14:creationId xmlns:p14="http://schemas.microsoft.com/office/powerpoint/2010/main" val="61911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22</a:t>
            </a:fld>
            <a:endParaRPr lang="en-US"/>
          </a:p>
        </p:txBody>
      </p:sp>
    </p:spTree>
    <p:extLst>
      <p:ext uri="{BB962C8B-B14F-4D97-AF65-F5344CB8AC3E}">
        <p14:creationId xmlns:p14="http://schemas.microsoft.com/office/powerpoint/2010/main" val="1679625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23</a:t>
            </a:fld>
            <a:endParaRPr lang="en-US"/>
          </a:p>
        </p:txBody>
      </p:sp>
    </p:spTree>
    <p:extLst>
      <p:ext uri="{BB962C8B-B14F-4D97-AF65-F5344CB8AC3E}">
        <p14:creationId xmlns:p14="http://schemas.microsoft.com/office/powerpoint/2010/main" val="408634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F35A8-A9DC-5446-9B3E-5A93CDA90D4B}" type="slidenum">
              <a:rPr lang="en-US" smtClean="0"/>
              <a:t>3</a:t>
            </a:fld>
            <a:endParaRPr lang="en-US"/>
          </a:p>
        </p:txBody>
      </p:sp>
    </p:spTree>
    <p:extLst>
      <p:ext uri="{BB962C8B-B14F-4D97-AF65-F5344CB8AC3E}">
        <p14:creationId xmlns:p14="http://schemas.microsoft.com/office/powerpoint/2010/main" val="152538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4</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5</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6</a:t>
            </a:fld>
            <a:endParaRPr lang="en-US"/>
          </a:p>
        </p:txBody>
      </p:sp>
    </p:spTree>
    <p:extLst>
      <p:ext uri="{BB962C8B-B14F-4D97-AF65-F5344CB8AC3E}">
        <p14:creationId xmlns:p14="http://schemas.microsoft.com/office/powerpoint/2010/main" val="375427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7</a:t>
            </a:fld>
            <a:endParaRPr lang="en-US"/>
          </a:p>
        </p:txBody>
      </p:sp>
    </p:spTree>
    <p:extLst>
      <p:ext uri="{BB962C8B-B14F-4D97-AF65-F5344CB8AC3E}">
        <p14:creationId xmlns:p14="http://schemas.microsoft.com/office/powerpoint/2010/main" val="408112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8</a:t>
            </a:fld>
            <a:endParaRPr lang="en-US"/>
          </a:p>
        </p:txBody>
      </p:sp>
    </p:spTree>
    <p:extLst>
      <p:ext uri="{BB962C8B-B14F-4D97-AF65-F5344CB8AC3E}">
        <p14:creationId xmlns:p14="http://schemas.microsoft.com/office/powerpoint/2010/main" val="220861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0F35A8-A9DC-5446-9B3E-5A93CDA90D4B}" type="slidenum">
              <a:rPr lang="en-US" smtClean="0"/>
              <a:t>9</a:t>
            </a:fld>
            <a:endParaRPr lang="en-US"/>
          </a:p>
        </p:txBody>
      </p:sp>
    </p:spTree>
    <p:extLst>
      <p:ext uri="{BB962C8B-B14F-4D97-AF65-F5344CB8AC3E}">
        <p14:creationId xmlns:p14="http://schemas.microsoft.com/office/powerpoint/2010/main" val="4081120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27-Nov-2018</a:t>
            </a:r>
            <a:endParaRPr lang="en-US"/>
          </a:p>
        </p:txBody>
      </p:sp>
      <p:sp>
        <p:nvSpPr>
          <p:cNvPr id="5" name="Footer Placeholder 4"/>
          <p:cNvSpPr>
            <a:spLocks noGrp="1"/>
          </p:cNvSpPr>
          <p:nvPr>
            <p:ph type="ftr" sz="quarter" idx="11"/>
          </p:nvPr>
        </p:nvSpPr>
        <p:spPr/>
        <p:txBody>
          <a:bodyPr/>
          <a:lstStyle/>
          <a:p>
            <a:r>
              <a:rPr lang="en-US" smtClean="0"/>
              <a:t>Person retreival using soft biometrics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4818748" y="6019800"/>
            <a:ext cx="2554505" cy="7016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27-Nov-2018</a:t>
            </a:r>
            <a:endParaRPr lang="en-US"/>
          </a:p>
        </p:txBody>
      </p:sp>
      <p:sp>
        <p:nvSpPr>
          <p:cNvPr id="5" name="Footer Placeholder 4"/>
          <p:cNvSpPr>
            <a:spLocks noGrp="1"/>
          </p:cNvSpPr>
          <p:nvPr>
            <p:ph type="ftr" sz="quarter" idx="11"/>
          </p:nvPr>
        </p:nvSpPr>
        <p:spPr/>
        <p:txBody>
          <a:bodyPr/>
          <a:lstStyle/>
          <a:p>
            <a:r>
              <a:rPr lang="en-US" smtClean="0"/>
              <a:t>Person retreival using soft biometrics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27-Nov-2018</a:t>
            </a:r>
            <a:endParaRPr lang="en-US"/>
          </a:p>
        </p:txBody>
      </p:sp>
      <p:sp>
        <p:nvSpPr>
          <p:cNvPr id="5" name="Footer Placeholder 4"/>
          <p:cNvSpPr>
            <a:spLocks noGrp="1"/>
          </p:cNvSpPr>
          <p:nvPr>
            <p:ph type="ftr" sz="quarter" idx="11"/>
          </p:nvPr>
        </p:nvSpPr>
        <p:spPr/>
        <p:txBody>
          <a:bodyPr/>
          <a:lstStyle/>
          <a:p>
            <a:r>
              <a:rPr lang="en-US" smtClean="0"/>
              <a:t>Person retreival using soft biometrics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27-Nov-2018</a:t>
            </a:r>
            <a:endParaRPr lang="en-US"/>
          </a:p>
        </p:txBody>
      </p:sp>
      <p:sp>
        <p:nvSpPr>
          <p:cNvPr id="5" name="Footer Placeholder 4"/>
          <p:cNvSpPr>
            <a:spLocks noGrp="1"/>
          </p:cNvSpPr>
          <p:nvPr>
            <p:ph type="ftr" sz="quarter" idx="11"/>
          </p:nvPr>
        </p:nvSpPr>
        <p:spPr/>
        <p:txBody>
          <a:bodyPr/>
          <a:lstStyle/>
          <a:p>
            <a:r>
              <a:rPr lang="en-US" smtClean="0"/>
              <a:t>Person retreival using soft biometrics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27-Nov-2018</a:t>
            </a:r>
            <a:endParaRPr lang="en-US"/>
          </a:p>
        </p:txBody>
      </p:sp>
      <p:sp>
        <p:nvSpPr>
          <p:cNvPr id="5" name="Footer Placeholder 4"/>
          <p:cNvSpPr>
            <a:spLocks noGrp="1"/>
          </p:cNvSpPr>
          <p:nvPr>
            <p:ph type="ftr" sz="quarter" idx="11"/>
          </p:nvPr>
        </p:nvSpPr>
        <p:spPr/>
        <p:txBody>
          <a:bodyPr/>
          <a:lstStyle/>
          <a:p>
            <a:r>
              <a:rPr lang="en-US" smtClean="0"/>
              <a:t>Person retreival using soft biometrics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27-Nov-2018</a:t>
            </a:r>
            <a:endParaRPr lang="en-US"/>
          </a:p>
        </p:txBody>
      </p:sp>
      <p:sp>
        <p:nvSpPr>
          <p:cNvPr id="6" name="Footer Placeholder 5"/>
          <p:cNvSpPr>
            <a:spLocks noGrp="1"/>
          </p:cNvSpPr>
          <p:nvPr>
            <p:ph type="ftr" sz="quarter" idx="11"/>
          </p:nvPr>
        </p:nvSpPr>
        <p:spPr/>
        <p:txBody>
          <a:bodyPr/>
          <a:lstStyle/>
          <a:p>
            <a:r>
              <a:rPr lang="en-US" smtClean="0"/>
              <a:t>Person retreival using soft biometrics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Footer Placeholder 7"/>
          <p:cNvSpPr>
            <a:spLocks noGrp="1"/>
          </p:cNvSpPr>
          <p:nvPr>
            <p:ph type="ftr" sz="quarter" idx="11"/>
          </p:nvPr>
        </p:nvSpPr>
        <p:spPr/>
        <p:txBody>
          <a:bodyPr/>
          <a:lstStyle/>
          <a:p>
            <a:r>
              <a:rPr lang="en-US" smtClean="0"/>
              <a:t>Person retreival using soft biometrics</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27-Nov-2018</a:t>
            </a:r>
            <a:endParaRPr lang="en-US"/>
          </a:p>
        </p:txBody>
      </p:sp>
      <p:sp>
        <p:nvSpPr>
          <p:cNvPr id="4" name="Footer Placeholder 3"/>
          <p:cNvSpPr>
            <a:spLocks noGrp="1"/>
          </p:cNvSpPr>
          <p:nvPr>
            <p:ph type="ftr" sz="quarter" idx="11"/>
          </p:nvPr>
        </p:nvSpPr>
        <p:spPr/>
        <p:txBody>
          <a:bodyPr/>
          <a:lstStyle/>
          <a:p>
            <a:r>
              <a:rPr lang="en-US" smtClean="0"/>
              <a:t>Person retreival using soft biometrics</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27-Nov-2018</a:t>
            </a:r>
            <a:endParaRPr lang="en-US"/>
          </a:p>
        </p:txBody>
      </p:sp>
      <p:sp>
        <p:nvSpPr>
          <p:cNvPr id="3" name="Footer Placeholder 2"/>
          <p:cNvSpPr>
            <a:spLocks noGrp="1"/>
          </p:cNvSpPr>
          <p:nvPr>
            <p:ph type="ftr" sz="quarter" idx="11"/>
          </p:nvPr>
        </p:nvSpPr>
        <p:spPr/>
        <p:txBody>
          <a:bodyPr/>
          <a:lstStyle/>
          <a:p>
            <a:r>
              <a:rPr lang="en-US" smtClean="0"/>
              <a:t>Person retreival using soft biometrics</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27-Nov-2018</a:t>
            </a:r>
            <a:endParaRPr lang="en-US"/>
          </a:p>
        </p:txBody>
      </p:sp>
      <p:sp>
        <p:nvSpPr>
          <p:cNvPr id="6" name="Footer Placeholder 5"/>
          <p:cNvSpPr>
            <a:spLocks noGrp="1"/>
          </p:cNvSpPr>
          <p:nvPr>
            <p:ph type="ftr" sz="quarter" idx="11"/>
          </p:nvPr>
        </p:nvSpPr>
        <p:spPr/>
        <p:txBody>
          <a:bodyPr/>
          <a:lstStyle/>
          <a:p>
            <a:r>
              <a:rPr lang="en-US" smtClean="0"/>
              <a:t>Person retreival using soft biometrics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27-Nov-2018</a:t>
            </a:r>
            <a:endParaRPr lang="en-US"/>
          </a:p>
        </p:txBody>
      </p:sp>
      <p:sp>
        <p:nvSpPr>
          <p:cNvPr id="6" name="Footer Placeholder 5"/>
          <p:cNvSpPr>
            <a:spLocks noGrp="1"/>
          </p:cNvSpPr>
          <p:nvPr>
            <p:ph type="ftr" sz="quarter" idx="11"/>
          </p:nvPr>
        </p:nvSpPr>
        <p:spPr/>
        <p:txBody>
          <a:bodyPr/>
          <a:lstStyle/>
          <a:p>
            <a:r>
              <a:rPr lang="en-US" smtClean="0"/>
              <a:t>Person retreival using soft biometrics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27-Nov-2018</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Person retreival using soft biometrics</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Picture 9"/>
          <p:cNvPicPr>
            <a:picLocks noChangeAspect="1"/>
          </p:cNvPicPr>
          <p:nvPr userDrawn="1"/>
        </p:nvPicPr>
        <p:blipFill>
          <a:blip r:embed="rId13"/>
          <a:stretch>
            <a:fillRect/>
          </a:stretch>
        </p:blipFill>
        <p:spPr>
          <a:xfrm>
            <a:off x="0" y="0"/>
            <a:ext cx="12192000" cy="1809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8.png"/><Relationship Id="rId5" Type="http://schemas.openxmlformats.org/officeDocument/2006/relationships/image" Target="../media/image97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28600"/>
            <a:ext cx="10058400" cy="1752600"/>
          </a:xfrm>
        </p:spPr>
        <p:txBody>
          <a:bodyPr>
            <a:normAutofit fontScale="90000"/>
          </a:bodyPr>
          <a:lstStyle/>
          <a:p>
            <a:r>
              <a:rPr lang="en-US" sz="5400" b="1" dirty="0"/>
              <a:t>Person Retrieval in Surveillance Video using Height, Color and Gender</a:t>
            </a:r>
          </a:p>
        </p:txBody>
      </p:sp>
      <p:sp>
        <p:nvSpPr>
          <p:cNvPr id="4" name="Subtitle 3"/>
          <p:cNvSpPr>
            <a:spLocks noGrp="1"/>
          </p:cNvSpPr>
          <p:nvPr>
            <p:ph type="subTitle" idx="1"/>
          </p:nvPr>
        </p:nvSpPr>
        <p:spPr>
          <a:xfrm>
            <a:off x="1714500" y="2286000"/>
            <a:ext cx="8763000" cy="1752600"/>
          </a:xfrm>
        </p:spPr>
        <p:txBody>
          <a:bodyPr>
            <a:normAutofit fontScale="77500" lnSpcReduction="20000"/>
          </a:bodyPr>
          <a:lstStyle/>
          <a:p>
            <a:r>
              <a:rPr lang="en-US" sz="2800" dirty="0" smtClean="0"/>
              <a:t>Challenge II: Semantic </a:t>
            </a:r>
            <a:r>
              <a:rPr lang="en-US" sz="2800" dirty="0"/>
              <a:t>Person Retrieval in Surveillance Using Soft Biometrics</a:t>
            </a:r>
          </a:p>
          <a:p>
            <a:endParaRPr lang="en-US" sz="2800" dirty="0"/>
          </a:p>
          <a:p>
            <a:r>
              <a:rPr lang="en-US" sz="2800" dirty="0"/>
              <a:t>In association with IEEE AVSS 2018, </a:t>
            </a:r>
            <a:r>
              <a:rPr lang="en-US" sz="2800" dirty="0" smtClean="0"/>
              <a:t>27</a:t>
            </a:r>
            <a:r>
              <a:rPr lang="en-US" sz="2800" baseline="30000" dirty="0" smtClean="0"/>
              <a:t>th</a:t>
            </a:r>
            <a:r>
              <a:rPr lang="en-US" sz="2800" dirty="0" smtClean="0"/>
              <a:t> </a:t>
            </a:r>
            <a:r>
              <a:rPr lang="en-US" sz="2800" dirty="0"/>
              <a:t>November </a:t>
            </a:r>
            <a:r>
              <a:rPr lang="en-US" sz="2800" dirty="0" smtClean="0"/>
              <a:t>2018,</a:t>
            </a:r>
          </a:p>
          <a:p>
            <a:r>
              <a:rPr lang="en-US" sz="2800" dirty="0" smtClean="0"/>
              <a:t>Auckland</a:t>
            </a:r>
            <a:r>
              <a:rPr lang="en-US" sz="2800" dirty="0"/>
              <a:t>, New Zealand</a:t>
            </a:r>
          </a:p>
        </p:txBody>
      </p:sp>
      <p:graphicFrame>
        <p:nvGraphicFramePr>
          <p:cNvPr id="3" name="Table 2"/>
          <p:cNvGraphicFramePr>
            <a:graphicFrameLocks noGrp="1"/>
          </p:cNvGraphicFramePr>
          <p:nvPr>
            <p:extLst>
              <p:ext uri="{D42A27DB-BD31-4B8C-83A1-F6EECF244321}">
                <p14:modId xmlns:p14="http://schemas.microsoft.com/office/powerpoint/2010/main" val="2617793460"/>
              </p:ext>
            </p:extLst>
          </p:nvPr>
        </p:nvGraphicFramePr>
        <p:xfrm>
          <a:off x="1371600" y="4572000"/>
          <a:ext cx="9448800" cy="1122680"/>
        </p:xfrm>
        <a:graphic>
          <a:graphicData uri="http://schemas.openxmlformats.org/drawingml/2006/table">
            <a:tbl>
              <a:tblPr firstRow="1" bandRow="1">
                <a:tableStyleId>{5940675A-B579-460E-94D1-54222C63F5DA}</a:tableStyleId>
              </a:tblPr>
              <a:tblGrid>
                <a:gridCol w="2362200"/>
                <a:gridCol w="2362200"/>
                <a:gridCol w="2362200"/>
                <a:gridCol w="2362200"/>
              </a:tblGrid>
              <a:tr h="411837">
                <a:tc>
                  <a:txBody>
                    <a:bodyPr/>
                    <a:lstStyle/>
                    <a:p>
                      <a:pPr algn="ctr"/>
                      <a:r>
                        <a:rPr lang="en-US" sz="1800" b="0" i="0" u="none" strike="noStrike" kern="1200" baseline="0" dirty="0" err="1" smtClean="0">
                          <a:solidFill>
                            <a:schemeClr val="tx1"/>
                          </a:solidFill>
                          <a:latin typeface="+mn-lt"/>
                          <a:ea typeface="+mn-ea"/>
                          <a:cs typeface="+mn-cs"/>
                        </a:rPr>
                        <a:t>Hiren</a:t>
                      </a:r>
                      <a:r>
                        <a:rPr lang="en-US" sz="1800" b="0" i="0" u="none" strike="noStrike" kern="1200" baseline="0" dirty="0" smtClean="0">
                          <a:solidFill>
                            <a:schemeClr val="tx1"/>
                          </a:solidFill>
                          <a:latin typeface="+mn-lt"/>
                          <a:ea typeface="+mn-ea"/>
                          <a:cs typeface="+mn-cs"/>
                        </a:rPr>
                        <a:t> </a:t>
                      </a:r>
                      <a:r>
                        <a:rPr lang="en-US" sz="1800" b="0" i="0" u="none" strike="noStrike" kern="1200" baseline="0" dirty="0" err="1" smtClean="0">
                          <a:solidFill>
                            <a:schemeClr val="tx1"/>
                          </a:solidFill>
                          <a:latin typeface="+mn-lt"/>
                          <a:ea typeface="+mn-ea"/>
                          <a:cs typeface="+mn-cs"/>
                        </a:rPr>
                        <a:t>Galiyawala</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kern="1200" baseline="0" dirty="0" err="1" smtClean="0">
                          <a:solidFill>
                            <a:schemeClr val="tx1"/>
                          </a:solidFill>
                          <a:latin typeface="+mn-lt"/>
                          <a:ea typeface="+mn-ea"/>
                          <a:cs typeface="+mn-cs"/>
                        </a:rPr>
                        <a:t>Kenil</a:t>
                      </a:r>
                      <a:r>
                        <a:rPr lang="en-US" sz="1800" b="0" i="0" u="none" strike="noStrike" kern="1200" baseline="0" dirty="0" smtClean="0">
                          <a:solidFill>
                            <a:schemeClr val="tx1"/>
                          </a:solidFill>
                          <a:latin typeface="+mn-lt"/>
                          <a:ea typeface="+mn-ea"/>
                          <a:cs typeface="+mn-cs"/>
                        </a:rPr>
                        <a:t> Shah</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kern="1200" baseline="0" dirty="0" err="1" smtClean="0">
                          <a:solidFill>
                            <a:schemeClr val="tx1"/>
                          </a:solidFill>
                          <a:latin typeface="+mn-lt"/>
                          <a:ea typeface="+mn-ea"/>
                          <a:cs typeface="+mn-cs"/>
                        </a:rPr>
                        <a:t>Vandit</a:t>
                      </a:r>
                      <a:r>
                        <a:rPr lang="en-US" sz="1800" b="0" i="0" u="none" strike="noStrike" kern="1200" baseline="0" dirty="0" smtClean="0">
                          <a:solidFill>
                            <a:schemeClr val="tx1"/>
                          </a:solidFill>
                          <a:latin typeface="+mn-lt"/>
                          <a:ea typeface="+mn-ea"/>
                          <a:cs typeface="+mn-cs"/>
                        </a:rPr>
                        <a:t> </a:t>
                      </a:r>
                      <a:r>
                        <a:rPr lang="en-US" sz="1800" b="0" i="0" u="none" strike="noStrike" kern="1200" baseline="0" dirty="0" err="1" smtClean="0">
                          <a:solidFill>
                            <a:schemeClr val="tx1"/>
                          </a:solidFill>
                          <a:latin typeface="+mn-lt"/>
                          <a:ea typeface="+mn-ea"/>
                          <a:cs typeface="+mn-cs"/>
                        </a:rPr>
                        <a:t>Gajjar</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kern="1200" baseline="0" dirty="0" err="1" smtClean="0">
                          <a:solidFill>
                            <a:schemeClr val="tx1"/>
                          </a:solidFill>
                          <a:latin typeface="+mn-lt"/>
                          <a:ea typeface="+mn-ea"/>
                          <a:cs typeface="+mn-cs"/>
                        </a:rPr>
                        <a:t>Mehul</a:t>
                      </a:r>
                      <a:r>
                        <a:rPr lang="en-US" sz="1800" b="0" i="0" u="none" strike="noStrike" kern="1200" baseline="0" dirty="0" smtClean="0">
                          <a:solidFill>
                            <a:schemeClr val="tx1"/>
                          </a:solidFill>
                          <a:latin typeface="+mn-lt"/>
                          <a:ea typeface="+mn-ea"/>
                          <a:cs typeface="+mn-cs"/>
                        </a:rPr>
                        <a:t> S. </a:t>
                      </a:r>
                      <a:r>
                        <a:rPr lang="en-US" sz="1800" b="0" i="0" u="none" strike="noStrike" kern="1200" baseline="0" dirty="0" err="1" smtClean="0">
                          <a:solidFill>
                            <a:schemeClr val="tx1"/>
                          </a:solidFill>
                          <a:latin typeface="+mn-lt"/>
                          <a:ea typeface="+mn-ea"/>
                          <a:cs typeface="+mn-cs"/>
                        </a:rPr>
                        <a:t>Raval</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10843">
                <a:tc>
                  <a:txBody>
                    <a:bodyPr/>
                    <a:lstStyle/>
                    <a:p>
                      <a:pPr algn="ctr"/>
                      <a:r>
                        <a:rPr lang="en-US" sz="1800" b="0" i="0" u="none" strike="noStrike" kern="1200" baseline="0" dirty="0" smtClean="0">
                          <a:solidFill>
                            <a:schemeClr val="tx1"/>
                          </a:solidFill>
                          <a:latin typeface="+mn-lt"/>
                          <a:ea typeface="+mn-ea"/>
                          <a:cs typeface="+mn-cs"/>
                        </a:rPr>
                        <a:t>Ahmedabad University, India</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kern="1200" baseline="0" dirty="0" smtClean="0">
                          <a:solidFill>
                            <a:schemeClr val="tx1"/>
                          </a:solidFill>
                          <a:latin typeface="+mn-lt"/>
                          <a:ea typeface="+mn-ea"/>
                          <a:cs typeface="+mn-cs"/>
                        </a:rPr>
                        <a:t>L. D. College of Engineering, India</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kern="1200" baseline="0" dirty="0" smtClean="0">
                          <a:solidFill>
                            <a:schemeClr val="tx1"/>
                          </a:solidFill>
                          <a:latin typeface="+mn-lt"/>
                          <a:ea typeface="+mn-ea"/>
                          <a:cs typeface="+mn-cs"/>
                        </a:rPr>
                        <a:t>Ahmedabad University, India</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kern="1200" baseline="0" dirty="0" smtClean="0">
                          <a:solidFill>
                            <a:schemeClr val="tx1"/>
                          </a:solidFill>
                          <a:latin typeface="+mn-lt"/>
                          <a:ea typeface="+mn-ea"/>
                          <a:cs typeface="+mn-cs"/>
                        </a:rPr>
                        <a:t>Ahmedabad University, India</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768"/>
    </mc:Choice>
    <mc:Fallback>
      <p:transition spd="slow" advTm="1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Implementation details</a:t>
            </a:r>
            <a:endParaRPr lang="en-US" dirty="0"/>
          </a:p>
        </p:txBody>
      </p:sp>
      <p:sp>
        <p:nvSpPr>
          <p:cNvPr id="3" name="Content Placeholder 2"/>
          <p:cNvSpPr>
            <a:spLocks noGrp="1"/>
          </p:cNvSpPr>
          <p:nvPr>
            <p:ph idx="1"/>
          </p:nvPr>
        </p:nvSpPr>
        <p:spPr>
          <a:xfrm>
            <a:off x="609600" y="1371600"/>
            <a:ext cx="10972800" cy="4525963"/>
          </a:xfrm>
        </p:spPr>
        <p:txBody>
          <a:bodyPr>
            <a:normAutofit/>
          </a:bodyPr>
          <a:lstStyle/>
          <a:p>
            <a:r>
              <a:rPr lang="en-US" sz="2800" b="1" dirty="0"/>
              <a:t>Color training: </a:t>
            </a:r>
            <a:endParaRPr lang="en-US" sz="2800" dirty="0" smtClean="0"/>
          </a:p>
          <a:p>
            <a:pPr lvl="1"/>
            <a:r>
              <a:rPr lang="en-US" sz="2400" dirty="0" smtClean="0"/>
              <a:t>1704 </a:t>
            </a:r>
            <a:r>
              <a:rPr lang="en-US" sz="2400" dirty="0"/>
              <a:t>color patches divided into 12 </a:t>
            </a:r>
            <a:r>
              <a:rPr lang="en-US" sz="2400" dirty="0" smtClean="0"/>
              <a:t>culture colors.</a:t>
            </a:r>
          </a:p>
          <a:p>
            <a:pPr lvl="1"/>
            <a:r>
              <a:rPr lang="en-US" sz="2400" dirty="0" smtClean="0"/>
              <a:t>Additional </a:t>
            </a:r>
            <a:r>
              <a:rPr lang="en-US" sz="2400" dirty="0"/>
              <a:t>patches for color training are </a:t>
            </a:r>
            <a:r>
              <a:rPr lang="en-US" sz="2400" dirty="0" smtClean="0"/>
              <a:t>extracted using </a:t>
            </a:r>
            <a:r>
              <a:rPr lang="en-US" sz="2400" dirty="0"/>
              <a:t>4 body </a:t>
            </a:r>
            <a:r>
              <a:rPr lang="en-US" sz="2400" dirty="0" smtClean="0"/>
              <a:t>markers  from </a:t>
            </a:r>
            <a:r>
              <a:rPr lang="en-US" sz="2400" dirty="0"/>
              <a:t>the training </a:t>
            </a:r>
            <a:r>
              <a:rPr lang="en-US" sz="2400" dirty="0" smtClean="0"/>
              <a:t>dataset.</a:t>
            </a:r>
          </a:p>
          <a:p>
            <a:pPr lvl="1"/>
            <a:r>
              <a:rPr lang="en-US" sz="2400" dirty="0" smtClean="0"/>
              <a:t>Augmented</a:t>
            </a:r>
            <a:r>
              <a:rPr lang="en-US" sz="2400" dirty="0"/>
              <a:t> </a:t>
            </a:r>
            <a:r>
              <a:rPr lang="en-US" sz="2400" dirty="0" smtClean="0"/>
              <a:t>by </a:t>
            </a:r>
            <a:r>
              <a:rPr lang="en-US" sz="2400" dirty="0"/>
              <a:t>increasing brightness with a gamma factor of 1.5.</a:t>
            </a:r>
          </a:p>
          <a:p>
            <a:pPr lvl="1"/>
            <a:r>
              <a:rPr lang="en-US" sz="2400" dirty="0"/>
              <a:t>Approximately 17000 color patches are </a:t>
            </a:r>
            <a:r>
              <a:rPr lang="en-US" sz="2400" dirty="0" smtClean="0"/>
              <a:t>generated</a:t>
            </a:r>
          </a:p>
          <a:p>
            <a:pPr lvl="1"/>
            <a:r>
              <a:rPr lang="en-US" sz="2400" dirty="0" smtClean="0"/>
              <a:t>80</a:t>
            </a:r>
            <a:r>
              <a:rPr lang="en-US" sz="2400" dirty="0"/>
              <a:t>% for training and 20% for </a:t>
            </a:r>
            <a:r>
              <a:rPr lang="en-US" sz="2400" dirty="0" smtClean="0"/>
              <a:t>the validation </a:t>
            </a:r>
            <a:r>
              <a:rPr lang="en-US" sz="2400" dirty="0"/>
              <a:t>set. </a:t>
            </a:r>
          </a:p>
          <a:p>
            <a:pPr lvl="1"/>
            <a:r>
              <a:rPr lang="en-US" sz="2400" dirty="0" err="1" smtClean="0"/>
              <a:t>AlexNet</a:t>
            </a:r>
            <a:r>
              <a:rPr lang="en-US" sz="2400" dirty="0" smtClean="0"/>
              <a:t> - (Conv5</a:t>
            </a:r>
            <a:r>
              <a:rPr lang="en-US" sz="2400" dirty="0"/>
              <a:t>, fc6, fc7, and fc8) are </a:t>
            </a:r>
            <a:r>
              <a:rPr lang="en-US" sz="2400" dirty="0" smtClean="0"/>
              <a:t>fine-tuned, epochs = 30, learning </a:t>
            </a:r>
            <a:r>
              <a:rPr lang="en-US" sz="2400" dirty="0"/>
              <a:t>rate </a:t>
            </a:r>
            <a:r>
              <a:rPr lang="en-US" sz="2400" dirty="0" smtClean="0"/>
              <a:t>= 0.001</a:t>
            </a:r>
            <a:r>
              <a:rPr lang="en-US" sz="2400" dirty="0"/>
              <a:t>, dropout </a:t>
            </a:r>
            <a:r>
              <a:rPr lang="en-US" sz="2400" dirty="0" smtClean="0"/>
              <a:t>= 0.50, batch size = 128</a:t>
            </a:r>
            <a:r>
              <a:rPr lang="en-US" sz="2400" dirty="0"/>
              <a:t>. </a:t>
            </a:r>
          </a:p>
          <a:p>
            <a:pPr lvl="1"/>
            <a:r>
              <a:rPr lang="en-US" sz="2400" dirty="0"/>
              <a:t>A</a:t>
            </a:r>
            <a:r>
              <a:rPr lang="en-US" sz="2400" dirty="0" smtClean="0"/>
              <a:t>ccuracy of 71.2</a:t>
            </a:r>
            <a:r>
              <a:rPr lang="en-US" sz="2400" dirty="0"/>
              <a:t>% on the validation set.</a:t>
            </a:r>
            <a:endParaRPr lang="en-IN" sz="2400"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9021532"/>
      </p:ext>
    </p:extLst>
  </p:cSld>
  <p:clrMapOvr>
    <a:masterClrMapping/>
  </p:clrMapOvr>
  <mc:AlternateContent xmlns:mc="http://schemas.openxmlformats.org/markup-compatibility/2006">
    <mc:Choice xmlns:p14="http://schemas.microsoft.com/office/powerpoint/2010/main" Requires="p14">
      <p:transition spd="slow" p14:dur="2000" advTm="54179"/>
    </mc:Choice>
    <mc:Fallback>
      <p:transition spd="slow" advTm="5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Implementation details</a:t>
            </a:r>
            <a:endParaRPr lang="en-US" dirty="0"/>
          </a:p>
        </p:txBody>
      </p:sp>
      <p:sp>
        <p:nvSpPr>
          <p:cNvPr id="3" name="Content Placeholder 2"/>
          <p:cNvSpPr>
            <a:spLocks noGrp="1"/>
          </p:cNvSpPr>
          <p:nvPr>
            <p:ph idx="1"/>
          </p:nvPr>
        </p:nvSpPr>
        <p:spPr>
          <a:xfrm>
            <a:off x="609600" y="1371600"/>
            <a:ext cx="10972800" cy="4525963"/>
          </a:xfrm>
        </p:spPr>
        <p:txBody>
          <a:bodyPr>
            <a:normAutofit/>
          </a:bodyPr>
          <a:lstStyle/>
          <a:p>
            <a:r>
              <a:rPr lang="en-US" sz="2800" b="1" dirty="0"/>
              <a:t>Gender </a:t>
            </a:r>
            <a:r>
              <a:rPr lang="en-US" sz="2800" b="1" dirty="0" smtClean="0"/>
              <a:t>training: </a:t>
            </a:r>
            <a:endParaRPr lang="en-US" sz="2800" dirty="0" smtClean="0"/>
          </a:p>
          <a:p>
            <a:pPr lvl="1"/>
            <a:r>
              <a:rPr lang="en-US" sz="2400" dirty="0"/>
              <a:t>105980 </a:t>
            </a:r>
            <a:r>
              <a:rPr lang="en-US" sz="2400" dirty="0" smtClean="0"/>
              <a:t>images with augmentation</a:t>
            </a:r>
          </a:p>
          <a:p>
            <a:pPr lvl="1"/>
            <a:r>
              <a:rPr lang="en-US" sz="2400" dirty="0" smtClean="0"/>
              <a:t>80</a:t>
            </a:r>
            <a:r>
              <a:rPr lang="en-US" sz="2400" dirty="0"/>
              <a:t>% for training and 20% for </a:t>
            </a:r>
            <a:r>
              <a:rPr lang="en-US" sz="2400" dirty="0" smtClean="0"/>
              <a:t>the validation </a:t>
            </a:r>
            <a:r>
              <a:rPr lang="en-US" sz="2400" dirty="0"/>
              <a:t>set. </a:t>
            </a:r>
          </a:p>
          <a:p>
            <a:pPr lvl="1"/>
            <a:r>
              <a:rPr lang="en-US" sz="2400" dirty="0" err="1" smtClean="0"/>
              <a:t>AlexNet</a:t>
            </a:r>
            <a:r>
              <a:rPr lang="en-US" sz="2400" dirty="0" smtClean="0"/>
              <a:t> - (fc6</a:t>
            </a:r>
            <a:r>
              <a:rPr lang="en-US" sz="2400" dirty="0"/>
              <a:t>, fc7, and fc8) are </a:t>
            </a:r>
            <a:r>
              <a:rPr lang="en-US" sz="2400" dirty="0" smtClean="0"/>
              <a:t>fine-tuned, epochs = 20, learning </a:t>
            </a:r>
            <a:r>
              <a:rPr lang="en-US" sz="2400" dirty="0"/>
              <a:t>rate </a:t>
            </a:r>
            <a:r>
              <a:rPr lang="en-US" sz="2400" dirty="0" smtClean="0"/>
              <a:t>= 0.0001</a:t>
            </a:r>
            <a:r>
              <a:rPr lang="en-US" sz="2400" dirty="0"/>
              <a:t>, dropout </a:t>
            </a:r>
            <a:r>
              <a:rPr lang="en-US" sz="2400" dirty="0" smtClean="0"/>
              <a:t>= 0.40, batch size = 64. </a:t>
            </a:r>
            <a:endParaRPr lang="en-US" sz="2400" dirty="0"/>
          </a:p>
          <a:p>
            <a:pPr lvl="1"/>
            <a:r>
              <a:rPr lang="en-US" sz="2400" dirty="0"/>
              <a:t>A</a:t>
            </a:r>
            <a:r>
              <a:rPr lang="en-US" sz="2400" dirty="0" smtClean="0"/>
              <a:t>ccuracy of 68% </a:t>
            </a:r>
            <a:r>
              <a:rPr lang="en-US" sz="2400" dirty="0"/>
              <a:t>on the validation set.</a:t>
            </a:r>
            <a:endParaRPr lang="en-IN" sz="2400"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3411304"/>
      </p:ext>
    </p:extLst>
  </p:cSld>
  <p:clrMapOvr>
    <a:masterClrMapping/>
  </p:clrMapOvr>
  <mc:AlternateContent xmlns:mc="http://schemas.openxmlformats.org/markup-compatibility/2006">
    <mc:Choice xmlns:p14="http://schemas.microsoft.com/office/powerpoint/2010/main" Requires="p14">
      <p:transition spd="slow" p14:dur="2000" advTm="30008"/>
    </mc:Choice>
    <mc:Fallback>
      <p:transition spd="slow" advTm="3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Experimental </a:t>
            </a:r>
            <a:r>
              <a:rPr lang="en-IN" dirty="0" smtClean="0">
                <a:cs typeface="Times New Roman" panose="02020603050405020304" pitchFamily="18" charset="0"/>
              </a:rPr>
              <a:t>results – True Positive</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12</a:t>
            </a:fld>
            <a:endParaRPr lang="en-US"/>
          </a:p>
        </p:txBody>
      </p:sp>
      <p:pic>
        <p:nvPicPr>
          <p:cNvPr id="14" name="Picture 13" descr="D:\SEAS - AU\SRF Work\AVSS 2018\Task - 2 - Test_Data\testing_subject_010\testing_subject_010_im_0059.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9760" y="1600200"/>
            <a:ext cx="3291840" cy="2743200"/>
          </a:xfrm>
          <a:prstGeom prst="rect">
            <a:avLst/>
          </a:prstGeom>
          <a:noFill/>
          <a:ln>
            <a:noFill/>
          </a:ln>
        </p:spPr>
      </p:pic>
      <p:sp>
        <p:nvSpPr>
          <p:cNvPr id="16" name="Text Box 35"/>
          <p:cNvSpPr txBox="1"/>
          <p:nvPr/>
        </p:nvSpPr>
        <p:spPr>
          <a:xfrm>
            <a:off x="1066800" y="4664075"/>
            <a:ext cx="10210800" cy="1279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smtClean="0">
                <a:effectLst/>
                <a:ea typeface="Times New Roman"/>
              </a:rPr>
              <a:t>Seq.10</a:t>
            </a:r>
            <a:r>
              <a:rPr lang="en-US" sz="2400" dirty="0">
                <a:effectLst/>
                <a:ea typeface="Times New Roman"/>
              </a:rPr>
              <a:t>, F.59: height (170 – 190 cm), torso color (black) and gender (male). Person retrieved using only height.</a:t>
            </a:r>
          </a:p>
        </p:txBody>
      </p:sp>
      <p:pic>
        <p:nvPicPr>
          <p:cNvPr id="10" name="Picture 2" descr="C:\Users\Saloni\Pictures\AVSS\Picture1.png"/>
          <p:cNvPicPr>
            <a:picLocks noChangeAspect="1" noChangeArrowheads="1"/>
          </p:cNvPicPr>
          <p:nvPr/>
        </p:nvPicPr>
        <p:blipFill>
          <a:blip r:embed="rId6"/>
          <a:srcRect/>
          <a:stretch>
            <a:fillRect/>
          </a:stretch>
        </p:blipFill>
        <p:spPr bwMode="auto">
          <a:xfrm>
            <a:off x="6720840" y="1600200"/>
            <a:ext cx="3276600" cy="2743199"/>
          </a:xfrm>
          <a:prstGeom prst="rect">
            <a:avLst/>
          </a:prstGeom>
          <a:noFill/>
        </p:spPr>
      </p:pic>
      <p:sp>
        <p:nvSpPr>
          <p:cNvPr id="9" name="Oval 8"/>
          <p:cNvSpPr/>
          <p:nvPr/>
        </p:nvSpPr>
        <p:spPr>
          <a:xfrm>
            <a:off x="2514600" y="1600200"/>
            <a:ext cx="1371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7790629"/>
      </p:ext>
    </p:extLst>
  </p:cSld>
  <p:clrMapOvr>
    <a:masterClrMapping/>
  </p:clrMapOvr>
  <mc:AlternateContent xmlns:mc="http://schemas.openxmlformats.org/markup-compatibility/2006">
    <mc:Choice xmlns:p14="http://schemas.microsoft.com/office/powerpoint/2010/main" Requires="p14">
      <p:transition spd="slow" p14:dur="2000" advTm="37935"/>
    </mc:Choice>
    <mc:Fallback>
      <p:transition spd="slow" advTm="3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Experimental results – True Positive</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13</a:t>
            </a:fld>
            <a:endParaRPr lang="en-US"/>
          </a:p>
        </p:txBody>
      </p:sp>
      <p:sp>
        <p:nvSpPr>
          <p:cNvPr id="16" name="Text Box 35"/>
          <p:cNvSpPr txBox="1"/>
          <p:nvPr/>
        </p:nvSpPr>
        <p:spPr>
          <a:xfrm>
            <a:off x="1066800" y="4664075"/>
            <a:ext cx="10210800" cy="1279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dirty="0"/>
              <a:t>Seq.04, F.76: height (160 – 180 cm), torso color (pink) and gender (female). Person retrieved using height and torso color.</a:t>
            </a:r>
            <a:endParaRPr lang="en-US" sz="2400" dirty="0">
              <a:effectLst/>
              <a:ea typeface="Times New Roman"/>
            </a:endParaRPr>
          </a:p>
        </p:txBody>
      </p:sp>
      <p:pic>
        <p:nvPicPr>
          <p:cNvPr id="9" name="Picture 8" descr="D:\SEAS - AU\SRF Work\AVSS 2018\Task - 2 - Test_Data\testing_subject_004\testing_subject_004_im_0076.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602105"/>
            <a:ext cx="3291840" cy="2743200"/>
          </a:xfrm>
          <a:prstGeom prst="rect">
            <a:avLst/>
          </a:prstGeom>
          <a:noFill/>
          <a:ln>
            <a:noFill/>
          </a:ln>
        </p:spPr>
      </p:pic>
      <p:pic>
        <p:nvPicPr>
          <p:cNvPr id="14" name="Picture 2" descr="C:\Users\Saloni\Pictures\AVSS\Picture2.png"/>
          <p:cNvPicPr>
            <a:picLocks noChangeAspect="1" noChangeArrowheads="1"/>
          </p:cNvPicPr>
          <p:nvPr/>
        </p:nvPicPr>
        <p:blipFill>
          <a:blip r:embed="rId6"/>
          <a:srcRect/>
          <a:stretch>
            <a:fillRect/>
          </a:stretch>
        </p:blipFill>
        <p:spPr bwMode="auto">
          <a:xfrm>
            <a:off x="4648200" y="1600200"/>
            <a:ext cx="3276600" cy="2743200"/>
          </a:xfrm>
          <a:prstGeom prst="rect">
            <a:avLst/>
          </a:prstGeom>
          <a:noFill/>
        </p:spPr>
      </p:pic>
      <p:pic>
        <p:nvPicPr>
          <p:cNvPr id="15" name="Picture 3" descr="C:\Users\Saloni\Pictures\AVSS\Picture3.png"/>
          <p:cNvPicPr>
            <a:picLocks noChangeAspect="1" noChangeArrowheads="1"/>
          </p:cNvPicPr>
          <p:nvPr/>
        </p:nvPicPr>
        <p:blipFill>
          <a:blip r:embed="rId7"/>
          <a:srcRect/>
          <a:stretch>
            <a:fillRect/>
          </a:stretch>
        </p:blipFill>
        <p:spPr bwMode="auto">
          <a:xfrm>
            <a:off x="8610600" y="1600200"/>
            <a:ext cx="3276600" cy="27432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8620951"/>
      </p:ext>
    </p:extLst>
  </p:cSld>
  <p:clrMapOvr>
    <a:masterClrMapping/>
  </p:clrMapOvr>
  <mc:AlternateContent xmlns:mc="http://schemas.openxmlformats.org/markup-compatibility/2006">
    <mc:Choice xmlns:p14="http://schemas.microsoft.com/office/powerpoint/2010/main" Requires="p14">
      <p:transition spd="slow" p14:dur="2000" advTm="24569"/>
    </mc:Choice>
    <mc:Fallback>
      <p:transition spd="slow" advTm="2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Experimental results – True Positive</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14</a:t>
            </a:fld>
            <a:endParaRPr lang="en-US"/>
          </a:p>
        </p:txBody>
      </p:sp>
      <p:sp>
        <p:nvSpPr>
          <p:cNvPr id="16" name="Text Box 35"/>
          <p:cNvSpPr txBox="1"/>
          <p:nvPr/>
        </p:nvSpPr>
        <p:spPr>
          <a:xfrm>
            <a:off x="1066800" y="4664075"/>
            <a:ext cx="10210800" cy="1279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dirty="0"/>
              <a:t>Seq.8, F.31: height (130 – 160 cm), torso color </a:t>
            </a:r>
            <a:r>
              <a:rPr lang="en-US" sz="2400" smtClean="0"/>
              <a:t>(black) </a:t>
            </a:r>
            <a:r>
              <a:rPr lang="en-US" sz="2400" dirty="0"/>
              <a:t>and gender (female). Person retrieved using height, torso color and </a:t>
            </a:r>
            <a:r>
              <a:rPr lang="en-US" sz="2400" dirty="0" smtClean="0"/>
              <a:t>gender</a:t>
            </a:r>
            <a:r>
              <a:rPr lang="en-US" sz="2400" dirty="0"/>
              <a:t>.</a:t>
            </a:r>
          </a:p>
        </p:txBody>
      </p:sp>
      <p:pic>
        <p:nvPicPr>
          <p:cNvPr id="12" name="Picture 11" descr="D:\SEAS - AU\SRF Work\AVSS 2018\Task - 2 - Test_Data\testing_subject_008\testing_subject_008_im_003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34929"/>
            <a:ext cx="2926080" cy="2468880"/>
          </a:xfrm>
          <a:prstGeom prst="rect">
            <a:avLst/>
          </a:prstGeom>
          <a:noFill/>
          <a:ln>
            <a:noFill/>
          </a:ln>
        </p:spPr>
      </p:pic>
      <p:pic>
        <p:nvPicPr>
          <p:cNvPr id="11" name="Picture 2" descr="C:\Users\Saloni\Pictures\AVSS\Picture4.png"/>
          <p:cNvPicPr>
            <a:picLocks noChangeAspect="1" noChangeArrowheads="1"/>
          </p:cNvPicPr>
          <p:nvPr/>
        </p:nvPicPr>
        <p:blipFill>
          <a:blip r:embed="rId6"/>
          <a:srcRect/>
          <a:stretch>
            <a:fillRect/>
          </a:stretch>
        </p:blipFill>
        <p:spPr bwMode="auto">
          <a:xfrm>
            <a:off x="3124200" y="1600200"/>
            <a:ext cx="2895600" cy="2514600"/>
          </a:xfrm>
          <a:prstGeom prst="rect">
            <a:avLst/>
          </a:prstGeom>
          <a:noFill/>
        </p:spPr>
      </p:pic>
      <p:pic>
        <p:nvPicPr>
          <p:cNvPr id="17" name="Picture 3" descr="C:\Users\Saloni\Pictures\AVSS\Picture5.png"/>
          <p:cNvPicPr>
            <a:picLocks noChangeAspect="1" noChangeArrowheads="1"/>
          </p:cNvPicPr>
          <p:nvPr/>
        </p:nvPicPr>
        <p:blipFill>
          <a:blip r:embed="rId7"/>
          <a:srcRect/>
          <a:stretch>
            <a:fillRect/>
          </a:stretch>
        </p:blipFill>
        <p:spPr bwMode="auto">
          <a:xfrm>
            <a:off x="6172200" y="1600200"/>
            <a:ext cx="2895600" cy="2514599"/>
          </a:xfrm>
          <a:prstGeom prst="rect">
            <a:avLst/>
          </a:prstGeom>
          <a:noFill/>
        </p:spPr>
      </p:pic>
      <p:pic>
        <p:nvPicPr>
          <p:cNvPr id="18" name="Picture 4" descr="C:\Users\Saloni\Pictures\AVSS\Picture6.png"/>
          <p:cNvPicPr>
            <a:picLocks noChangeAspect="1" noChangeArrowheads="1"/>
          </p:cNvPicPr>
          <p:nvPr/>
        </p:nvPicPr>
        <p:blipFill>
          <a:blip r:embed="rId8"/>
          <a:srcRect/>
          <a:stretch>
            <a:fillRect/>
          </a:stretch>
        </p:blipFill>
        <p:spPr bwMode="auto">
          <a:xfrm>
            <a:off x="9296400" y="1600200"/>
            <a:ext cx="2895600" cy="25146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5248814"/>
      </p:ext>
    </p:extLst>
  </p:cSld>
  <p:clrMapOvr>
    <a:masterClrMapping/>
  </p:clrMapOvr>
  <mc:AlternateContent xmlns:mc="http://schemas.openxmlformats.org/markup-compatibility/2006">
    <mc:Choice xmlns:p14="http://schemas.microsoft.com/office/powerpoint/2010/main" Requires="p14">
      <p:transition spd="slow" p14:dur="2000" advTm="36248"/>
    </mc:Choice>
    <mc:Fallback>
      <p:transition spd="slow" advTm="3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Experimental results – </a:t>
            </a:r>
            <a:r>
              <a:rPr lang="en-IN" dirty="0" smtClean="0">
                <a:cs typeface="Times New Roman" panose="02020603050405020304" pitchFamily="18" charset="0"/>
              </a:rPr>
              <a:t>False Negative</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15</a:t>
            </a:fld>
            <a:endParaRPr lang="en-US"/>
          </a:p>
        </p:txBody>
      </p:sp>
      <p:sp>
        <p:nvSpPr>
          <p:cNvPr id="16" name="Text Box 35"/>
          <p:cNvSpPr txBox="1"/>
          <p:nvPr/>
        </p:nvSpPr>
        <p:spPr>
          <a:xfrm>
            <a:off x="304800" y="4664075"/>
            <a:ext cx="11582400" cy="1279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dirty="0"/>
              <a:t>(a) incorrect color classification with multiple persons, (b) multiple persons with occlusion, (c) multiple persons with same torso color and height class and (d) person detection fails.</a:t>
            </a:r>
          </a:p>
        </p:txBody>
      </p:sp>
      <p:sp>
        <p:nvSpPr>
          <p:cNvPr id="40" name="Text Box 52"/>
          <p:cNvSpPr txBox="1"/>
          <p:nvPr/>
        </p:nvSpPr>
        <p:spPr>
          <a:xfrm>
            <a:off x="1187427" y="4105280"/>
            <a:ext cx="551226"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effectLst/>
                <a:ea typeface="Times New Roman"/>
              </a:rPr>
              <a:t>(a)</a:t>
            </a:r>
            <a:endParaRPr lang="en-US" sz="4000" dirty="0">
              <a:effectLst/>
              <a:ea typeface="Times New Roman"/>
            </a:endParaRPr>
          </a:p>
        </p:txBody>
      </p:sp>
      <p:sp>
        <p:nvSpPr>
          <p:cNvPr id="41" name="Text Box 35"/>
          <p:cNvSpPr txBox="1"/>
          <p:nvPr/>
        </p:nvSpPr>
        <p:spPr>
          <a:xfrm>
            <a:off x="4282440" y="4038600"/>
            <a:ext cx="54864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effectLst/>
                <a:ea typeface="Times New Roman"/>
              </a:rPr>
              <a:t>(b)</a:t>
            </a:r>
            <a:endParaRPr lang="en-US" sz="4000" dirty="0">
              <a:effectLst/>
              <a:ea typeface="Times New Roman"/>
            </a:endParaRPr>
          </a:p>
        </p:txBody>
      </p:sp>
      <p:sp>
        <p:nvSpPr>
          <p:cNvPr id="42" name="Text Box 35"/>
          <p:cNvSpPr txBox="1"/>
          <p:nvPr/>
        </p:nvSpPr>
        <p:spPr>
          <a:xfrm>
            <a:off x="7406640" y="4114800"/>
            <a:ext cx="54864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a:effectLst/>
                <a:ea typeface="Times New Roman"/>
              </a:rPr>
              <a:t>(c)</a:t>
            </a:r>
            <a:endParaRPr lang="en-US" sz="4000">
              <a:effectLst/>
              <a:ea typeface="Times New Roman"/>
            </a:endParaRPr>
          </a:p>
        </p:txBody>
      </p:sp>
      <p:sp>
        <p:nvSpPr>
          <p:cNvPr id="43" name="Text Box 35"/>
          <p:cNvSpPr txBox="1"/>
          <p:nvPr/>
        </p:nvSpPr>
        <p:spPr>
          <a:xfrm>
            <a:off x="10485120" y="4114800"/>
            <a:ext cx="54864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a:effectLst/>
                <a:ea typeface="Times New Roman"/>
              </a:rPr>
              <a:t>(d)</a:t>
            </a:r>
            <a:endParaRPr lang="en-US" sz="4000" dirty="0">
              <a:effectLst/>
              <a:ea typeface="Times New Roman"/>
            </a:endParaRPr>
          </a:p>
        </p:txBody>
      </p:sp>
      <p:pic>
        <p:nvPicPr>
          <p:cNvPr id="15" name="Picture 2" descr="C:\Users\Saloni\Pictures\AVSS\Picture7.png"/>
          <p:cNvPicPr>
            <a:picLocks noChangeAspect="1" noChangeArrowheads="1"/>
          </p:cNvPicPr>
          <p:nvPr/>
        </p:nvPicPr>
        <p:blipFill>
          <a:blip r:embed="rId5"/>
          <a:srcRect/>
          <a:stretch>
            <a:fillRect/>
          </a:stretch>
        </p:blipFill>
        <p:spPr bwMode="auto">
          <a:xfrm>
            <a:off x="0" y="1600200"/>
            <a:ext cx="2986088" cy="2514600"/>
          </a:xfrm>
          <a:prstGeom prst="rect">
            <a:avLst/>
          </a:prstGeom>
          <a:noFill/>
        </p:spPr>
      </p:pic>
      <p:pic>
        <p:nvPicPr>
          <p:cNvPr id="17" name="Picture 3" descr="C:\Users\Saloni\Pictures\AVSS\Picture8.png"/>
          <p:cNvPicPr>
            <a:picLocks noChangeAspect="1" noChangeArrowheads="1"/>
          </p:cNvPicPr>
          <p:nvPr/>
        </p:nvPicPr>
        <p:blipFill>
          <a:blip r:embed="rId6"/>
          <a:srcRect/>
          <a:stretch>
            <a:fillRect/>
          </a:stretch>
        </p:blipFill>
        <p:spPr bwMode="auto">
          <a:xfrm>
            <a:off x="3048000" y="1600200"/>
            <a:ext cx="3048000" cy="2514600"/>
          </a:xfrm>
          <a:prstGeom prst="rect">
            <a:avLst/>
          </a:prstGeom>
          <a:noFill/>
        </p:spPr>
      </p:pic>
      <p:pic>
        <p:nvPicPr>
          <p:cNvPr id="18" name="Picture 4" descr="C:\Users\Saloni\Pictures\AVSS\Picture9.png"/>
          <p:cNvPicPr>
            <a:picLocks noChangeAspect="1" noChangeArrowheads="1"/>
          </p:cNvPicPr>
          <p:nvPr/>
        </p:nvPicPr>
        <p:blipFill>
          <a:blip r:embed="rId7"/>
          <a:srcRect/>
          <a:stretch>
            <a:fillRect/>
          </a:stretch>
        </p:blipFill>
        <p:spPr bwMode="auto">
          <a:xfrm>
            <a:off x="6172200" y="1600200"/>
            <a:ext cx="3048000" cy="2514600"/>
          </a:xfrm>
          <a:prstGeom prst="rect">
            <a:avLst/>
          </a:prstGeom>
          <a:noFill/>
        </p:spPr>
      </p:pic>
      <p:pic>
        <p:nvPicPr>
          <p:cNvPr id="19" name="Picture 5" descr="C:\Users\Saloni\Pictures\AVSS\Picture10.png"/>
          <p:cNvPicPr>
            <a:picLocks noChangeAspect="1" noChangeArrowheads="1"/>
          </p:cNvPicPr>
          <p:nvPr/>
        </p:nvPicPr>
        <p:blipFill>
          <a:blip r:embed="rId8"/>
          <a:srcRect/>
          <a:stretch>
            <a:fillRect/>
          </a:stretch>
        </p:blipFill>
        <p:spPr bwMode="auto">
          <a:xfrm>
            <a:off x="9296400" y="1600200"/>
            <a:ext cx="2895600" cy="2514600"/>
          </a:xfrm>
          <a:prstGeom prst="rect">
            <a:avLst/>
          </a:prstGeom>
          <a:noFill/>
        </p:spPr>
      </p:pic>
      <p:sp>
        <p:nvSpPr>
          <p:cNvPr id="3" name="Down Arrow 2"/>
          <p:cNvSpPr/>
          <p:nvPr/>
        </p:nvSpPr>
        <p:spPr>
          <a:xfrm>
            <a:off x="1738653" y="2286000"/>
            <a:ext cx="45719" cy="7620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312550" y="2743200"/>
            <a:ext cx="66965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2917734"/>
      </p:ext>
    </p:extLst>
  </p:cSld>
  <p:clrMapOvr>
    <a:masterClrMapping/>
  </p:clrMapOvr>
  <mc:AlternateContent xmlns:mc="http://schemas.openxmlformats.org/markup-compatibility/2006">
    <mc:Choice xmlns:p14="http://schemas.microsoft.com/office/powerpoint/2010/main" Requires="p14">
      <p:transition spd="slow" p14:dur="2000" advTm="79814"/>
    </mc:Choice>
    <mc:Fallback>
      <p:transition spd="slow" advTm="79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Leg </a:t>
            </a:r>
            <a:r>
              <a:rPr lang="en-IN" dirty="0" err="1" smtClean="0">
                <a:cs typeface="Times New Roman" panose="02020603050405020304" pitchFamily="18" charset="0"/>
              </a:rPr>
              <a:t>color</a:t>
            </a:r>
            <a:r>
              <a:rPr lang="en-IN" dirty="0" smtClean="0">
                <a:cs typeface="Times New Roman" panose="02020603050405020304" pitchFamily="18" charset="0"/>
              </a:rPr>
              <a:t> to improve retrieval</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16</a:t>
            </a:fld>
            <a:endParaRPr lang="en-US"/>
          </a:p>
        </p:txBody>
      </p:sp>
      <p:sp>
        <p:nvSpPr>
          <p:cNvPr id="16" name="Text Box 35"/>
          <p:cNvSpPr txBox="1"/>
          <p:nvPr/>
        </p:nvSpPr>
        <p:spPr>
          <a:xfrm>
            <a:off x="1066800" y="4664075"/>
            <a:ext cx="10210800" cy="1279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dirty="0"/>
              <a:t>Seq.18, </a:t>
            </a:r>
            <a:r>
              <a:rPr lang="en-US" sz="2400" dirty="0" smtClean="0"/>
              <a:t>F.31: height </a:t>
            </a:r>
            <a:r>
              <a:rPr lang="en-US" sz="2400" dirty="0"/>
              <a:t>(180 – 210 cm), torso color (white) and gender (male)</a:t>
            </a:r>
            <a:endParaRPr lang="en-US" sz="2400" dirty="0">
              <a:effectLst/>
              <a:ea typeface="Times New Roman"/>
            </a:endParaRPr>
          </a:p>
        </p:txBody>
      </p:sp>
      <p:pic>
        <p:nvPicPr>
          <p:cNvPr id="11" name="Picture 2" descr="C:\Users\Saloni\Pictures\AVSS\Picture11.png"/>
          <p:cNvPicPr>
            <a:picLocks noChangeAspect="1" noChangeArrowheads="1"/>
          </p:cNvPicPr>
          <p:nvPr/>
        </p:nvPicPr>
        <p:blipFill>
          <a:blip r:embed="rId5"/>
          <a:srcRect/>
          <a:stretch>
            <a:fillRect/>
          </a:stretch>
        </p:blipFill>
        <p:spPr bwMode="auto">
          <a:xfrm>
            <a:off x="1905000" y="1600200"/>
            <a:ext cx="3276600" cy="2743200"/>
          </a:xfrm>
          <a:prstGeom prst="rect">
            <a:avLst/>
          </a:prstGeom>
          <a:noFill/>
        </p:spPr>
      </p:pic>
      <p:pic>
        <p:nvPicPr>
          <p:cNvPr id="12" name="Picture 3" descr="C:\Users\Saloni\Pictures\AVSS\Picture12.png"/>
          <p:cNvPicPr>
            <a:picLocks noChangeAspect="1" noChangeArrowheads="1"/>
          </p:cNvPicPr>
          <p:nvPr/>
        </p:nvPicPr>
        <p:blipFill>
          <a:blip r:embed="rId6"/>
          <a:srcRect/>
          <a:stretch>
            <a:fillRect/>
          </a:stretch>
        </p:blipFill>
        <p:spPr bwMode="auto">
          <a:xfrm>
            <a:off x="6705600" y="1600200"/>
            <a:ext cx="3276600" cy="27432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4302449"/>
      </p:ext>
    </p:extLst>
  </p:cSld>
  <p:clrMapOvr>
    <a:masterClrMapping/>
  </p:clrMapOvr>
  <mc:AlternateContent xmlns:mc="http://schemas.openxmlformats.org/markup-compatibility/2006">
    <mc:Choice xmlns:p14="http://schemas.microsoft.com/office/powerpoint/2010/main" Requires="p14">
      <p:transition spd="slow" p14:dur="2000" advTm="24429"/>
    </mc:Choice>
    <mc:Fallback>
      <p:transition spd="slow" advTm="2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Quantitative results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10972800" cy="4525963"/>
              </a:xfrm>
            </p:spPr>
            <p:txBody>
              <a:bodyPr>
                <a:normAutofit/>
              </a:bodyPr>
              <a:lstStyle/>
              <a:p>
                <a14:m>
                  <m:oMath xmlns:m="http://schemas.openxmlformats.org/officeDocument/2006/math">
                    <m:r>
                      <a:rPr lang="en-US" sz="2800" b="0" i="1" smtClean="0">
                        <a:latin typeface="Cambria Math"/>
                      </a:rPr>
                      <m:t>𝑇𝑟𝑢𝑒</m:t>
                    </m:r>
                    <m:r>
                      <a:rPr lang="en-US" sz="2800" b="0" i="1" smtClean="0">
                        <a:latin typeface="Cambria Math"/>
                      </a:rPr>
                      <m:t> </m:t>
                    </m:r>
                    <m:r>
                      <a:rPr lang="en-US" sz="2800" b="0" i="1" smtClean="0">
                        <a:latin typeface="Cambria Math"/>
                      </a:rPr>
                      <m:t>𝑃𝑜𝑠𝑖𝑡𝑖𝑣𝑒</m:t>
                    </m:r>
                    <m:r>
                      <a:rPr lang="en-US" sz="2800" b="0" i="1" smtClean="0">
                        <a:latin typeface="Cambria Math"/>
                      </a:rPr>
                      <m:t> </m:t>
                    </m:r>
                    <m:r>
                      <a:rPr lang="en-US" sz="2800" b="0" i="1" smtClean="0">
                        <a:latin typeface="Cambria Math"/>
                      </a:rPr>
                      <m:t>𝑅𝑎𝑡𝑒</m:t>
                    </m:r>
                    <m:r>
                      <a:rPr lang="en-US" sz="2800" b="0" i="1" smtClean="0">
                        <a:latin typeface="Cambria Math"/>
                      </a:rPr>
                      <m:t>, </m:t>
                    </m:r>
                    <m:r>
                      <a:rPr lang="en-US" sz="2800" i="1">
                        <a:latin typeface="Cambria Math"/>
                      </a:rPr>
                      <m:t>𝑇𝑃</m:t>
                    </m:r>
                    <m:r>
                      <a:rPr lang="en-US" sz="2800" i="1">
                        <a:latin typeface="Cambria Math"/>
                      </a:rPr>
                      <m:t>(%)=</m:t>
                    </m:r>
                    <m:f>
                      <m:fPr>
                        <m:ctrlPr>
                          <a:rPr lang="en-US" sz="2800" i="1" smtClean="0">
                            <a:latin typeface="Cambria Math"/>
                          </a:rPr>
                        </m:ctrlPr>
                      </m:fPr>
                      <m:num>
                        <m:r>
                          <a:rPr lang="en-US" sz="2800" i="1">
                            <a:latin typeface="Cambria Math"/>
                          </a:rPr>
                          <m:t>𝑁𝑜</m:t>
                        </m:r>
                        <m:r>
                          <a:rPr lang="en-US" sz="2800" i="1">
                            <a:latin typeface="Cambria Math"/>
                          </a:rPr>
                          <m:t>.</m:t>
                        </m:r>
                        <m:r>
                          <a:rPr lang="en-US" sz="2800" i="1">
                            <a:latin typeface="Cambria Math"/>
                          </a:rPr>
                          <m:t>𝑜𝑓</m:t>
                        </m:r>
                        <m:r>
                          <a:rPr lang="en-US" sz="2800" i="1">
                            <a:latin typeface="Cambria Math"/>
                          </a:rPr>
                          <m:t> </m:t>
                        </m:r>
                        <m:r>
                          <a:rPr lang="en-US" sz="2800" i="1">
                            <a:latin typeface="Cambria Math"/>
                          </a:rPr>
                          <m:t>𝑓𝑟𝑎𝑚𝑒𝑠</m:t>
                        </m:r>
                        <m:r>
                          <a:rPr lang="en-US" sz="2800" i="1">
                            <a:latin typeface="Cambria Math"/>
                          </a:rPr>
                          <m:t> </m:t>
                        </m:r>
                        <m:r>
                          <a:rPr lang="en-US" sz="2800" i="1">
                            <a:latin typeface="Cambria Math"/>
                          </a:rPr>
                          <m:t>𝑤𝑖𝑡h</m:t>
                        </m:r>
                        <m:r>
                          <a:rPr lang="en-US" sz="2800" i="1">
                            <a:latin typeface="Cambria Math"/>
                          </a:rPr>
                          <m:t> </m:t>
                        </m:r>
                        <m:r>
                          <a:rPr lang="en-US" sz="2800" i="1">
                            <a:latin typeface="Cambria Math"/>
                          </a:rPr>
                          <m:t>𝑐𝑜𝑟𝑟𝑒𝑐𝑡</m:t>
                        </m:r>
                        <m:r>
                          <a:rPr lang="en-US" sz="2800" i="1">
                            <a:latin typeface="Cambria Math"/>
                          </a:rPr>
                          <m:t> </m:t>
                        </m:r>
                        <m:r>
                          <a:rPr lang="en-US" sz="2800" i="1">
                            <a:latin typeface="Cambria Math"/>
                          </a:rPr>
                          <m:t>𝑟𝑒𝑡𝑟𝑖𝑒𝑣𝑎𝑙</m:t>
                        </m:r>
                      </m:num>
                      <m:den>
                        <m:r>
                          <a:rPr lang="en-US" sz="2800" i="1">
                            <a:latin typeface="Cambria Math"/>
                          </a:rPr>
                          <m:t>𝑇𝑜𝑡𝑎𝑙</m:t>
                        </m:r>
                        <m:r>
                          <a:rPr lang="en-US" sz="2800" i="1">
                            <a:latin typeface="Cambria Math"/>
                          </a:rPr>
                          <m:t> </m:t>
                        </m:r>
                        <m:r>
                          <a:rPr lang="en-US" sz="2800" i="1">
                            <a:latin typeface="Cambria Math"/>
                          </a:rPr>
                          <m:t>𝑁𝑜</m:t>
                        </m:r>
                        <m:r>
                          <a:rPr lang="en-US" sz="2800" i="1">
                            <a:latin typeface="Cambria Math"/>
                          </a:rPr>
                          <m:t>.</m:t>
                        </m:r>
                        <m:r>
                          <a:rPr lang="en-US" sz="2800" i="1">
                            <a:latin typeface="Cambria Math"/>
                          </a:rPr>
                          <m:t>𝑜𝑓</m:t>
                        </m:r>
                        <m:r>
                          <a:rPr lang="en-US" sz="2800" i="1">
                            <a:latin typeface="Cambria Math"/>
                          </a:rPr>
                          <m:t> </m:t>
                        </m:r>
                        <m:r>
                          <a:rPr lang="en-US" sz="2800" i="1">
                            <a:latin typeface="Cambria Math"/>
                          </a:rPr>
                          <m:t>𝑓𝑟𝑎𝑚𝑒𝑠</m:t>
                        </m:r>
                      </m:den>
                    </m:f>
                  </m:oMath>
                </a14:m>
                <a:endParaRPr lang="en-IN" sz="2800" dirty="0" smtClean="0"/>
              </a:p>
              <a:p>
                <a:endParaRPr lang="en-IN" sz="2800" dirty="0" smtClean="0"/>
              </a:p>
              <a:p>
                <a:endParaRPr lang="en-IN" sz="2800" dirty="0" smtClean="0"/>
              </a:p>
              <a:p>
                <a14:m>
                  <m:oMath xmlns:m="http://schemas.openxmlformats.org/officeDocument/2006/math">
                    <m:r>
                      <a:rPr lang="en-US" sz="2800" b="0" i="1" smtClean="0">
                        <a:latin typeface="Cambria Math"/>
                      </a:rPr>
                      <m:t>𝐼𝑛𝑡𝑒𝑟𝑠𝑒𝑐𝑡𝑖𝑜𝑛</m:t>
                    </m:r>
                    <m:r>
                      <a:rPr lang="en-US" sz="2800" b="0" i="1" smtClean="0">
                        <a:latin typeface="Cambria Math"/>
                      </a:rPr>
                      <m:t>−</m:t>
                    </m:r>
                    <m:r>
                      <a:rPr lang="en-US" sz="2800" b="0" i="1" smtClean="0">
                        <a:latin typeface="Cambria Math"/>
                      </a:rPr>
                      <m:t>𝑜𝑣𝑒𝑟</m:t>
                    </m:r>
                    <m:r>
                      <a:rPr lang="en-US" sz="2800" b="0" i="1" smtClean="0">
                        <a:latin typeface="Cambria Math"/>
                      </a:rPr>
                      <m:t>−</m:t>
                    </m:r>
                    <m:r>
                      <a:rPr lang="en-US" sz="2800" b="0" i="1" smtClean="0">
                        <a:latin typeface="Cambria Math"/>
                      </a:rPr>
                      <m:t>𝑈𝑛𝑖𝑜𝑛</m:t>
                    </m:r>
                    <m:r>
                      <a:rPr lang="en-US" sz="2800" b="0" i="1" smtClean="0">
                        <a:latin typeface="Cambria Math"/>
                      </a:rPr>
                      <m:t> (</m:t>
                    </m:r>
                    <m:r>
                      <a:rPr lang="en-US" sz="2800" b="0" i="1" smtClean="0">
                        <a:latin typeface="Cambria Math"/>
                      </a:rPr>
                      <m:t>𝐼𝑜𝑈</m:t>
                    </m:r>
                    <m:r>
                      <a:rPr lang="en-US" sz="2800" b="0" i="1" smtClean="0">
                        <a:latin typeface="Cambria Math"/>
                      </a:rPr>
                      <m:t>)= </m:t>
                    </m:r>
                    <m:f>
                      <m:fPr>
                        <m:ctrlPr>
                          <a:rPr lang="en-US" sz="2800" b="0" i="1" smtClean="0">
                            <a:latin typeface="Cambria Math"/>
                          </a:rPr>
                        </m:ctrlPr>
                      </m:fPr>
                      <m:num>
                        <m:r>
                          <m:rPr>
                            <m:sty m:val="p"/>
                          </m:rPr>
                          <a:rPr lang="en-IN" sz="2800">
                            <a:latin typeface="Cambria Math"/>
                          </a:rPr>
                          <m:t>D</m:t>
                        </m:r>
                        <m:r>
                          <a:rPr lang="en-IN" sz="2800">
                            <a:latin typeface="Cambria Math"/>
                          </a:rPr>
                          <m:t>∩</m:t>
                        </m:r>
                        <m:r>
                          <m:rPr>
                            <m:sty m:val="p"/>
                          </m:rPr>
                          <a:rPr lang="en-IN" sz="2800">
                            <a:latin typeface="Cambria Math"/>
                          </a:rPr>
                          <m:t>GT</m:t>
                        </m:r>
                      </m:num>
                      <m:den>
                        <m:r>
                          <m:rPr>
                            <m:sty m:val="p"/>
                          </m:rPr>
                          <a:rPr lang="en-IN" sz="2800">
                            <a:latin typeface="Cambria Math"/>
                          </a:rPr>
                          <m:t>D</m:t>
                        </m:r>
                        <m:r>
                          <a:rPr lang="en-IN" sz="2800">
                            <a:latin typeface="Cambria Math"/>
                          </a:rPr>
                          <m:t>∪</m:t>
                        </m:r>
                        <m:r>
                          <m:rPr>
                            <m:sty m:val="p"/>
                          </m:rPr>
                          <a:rPr lang="en-IN" sz="2800">
                            <a:latin typeface="Cambria Math"/>
                          </a:rPr>
                          <m:t>GT</m:t>
                        </m:r>
                      </m:den>
                    </m:f>
                  </m:oMath>
                </a14:m>
                <a:endParaRPr lang="en-IN" sz="2800" dirty="0" smtClean="0"/>
              </a:p>
              <a:p>
                <a:pPr lvl="1"/>
                <a14:m>
                  <m:oMath xmlns:m="http://schemas.openxmlformats.org/officeDocument/2006/math">
                    <m:r>
                      <a:rPr lang="en-US" sz="2400" b="0" i="1" smtClean="0">
                        <a:latin typeface="Cambria Math"/>
                      </a:rPr>
                      <m:t>𝐷</m:t>
                    </m:r>
                    <m:r>
                      <a:rPr lang="en-US" sz="2400" b="0" i="1" smtClean="0">
                        <a:latin typeface="Cambria Math"/>
                      </a:rPr>
                      <m:t>=</m:t>
                    </m:r>
                    <m:r>
                      <a:rPr lang="en-US" sz="2400" b="0" i="1" smtClean="0">
                        <a:latin typeface="Cambria Math"/>
                      </a:rPr>
                      <m:t>𝑏𝑜𝑢𝑛𝑑𝑖𝑛𝑔</m:t>
                    </m:r>
                    <m:r>
                      <a:rPr lang="en-US" sz="2400" b="0" i="1" smtClean="0">
                        <a:latin typeface="Cambria Math"/>
                      </a:rPr>
                      <m:t> </m:t>
                    </m:r>
                    <m:r>
                      <a:rPr lang="en-US" sz="2400" b="0" i="1" smtClean="0">
                        <a:latin typeface="Cambria Math"/>
                      </a:rPr>
                      <m:t>𝑏𝑜𝑥</m:t>
                    </m:r>
                    <m:r>
                      <a:rPr lang="en-US" sz="2400" b="0" i="1" smtClean="0">
                        <a:latin typeface="Cambria Math"/>
                      </a:rPr>
                      <m:t> </m:t>
                    </m:r>
                    <m:r>
                      <a:rPr lang="en-US" sz="2400" b="0" i="1" smtClean="0">
                        <a:latin typeface="Cambria Math"/>
                      </a:rPr>
                      <m:t>𝑜𝑢𝑡𝑝𝑢𝑡</m:t>
                    </m:r>
                    <m:r>
                      <a:rPr lang="en-US" sz="2400" b="0" i="1" smtClean="0">
                        <a:latin typeface="Cambria Math"/>
                      </a:rPr>
                      <m:t> </m:t>
                    </m:r>
                    <m:r>
                      <a:rPr lang="en-US" sz="2400" b="0" i="1" smtClean="0">
                        <a:latin typeface="Cambria Math"/>
                      </a:rPr>
                      <m:t>𝑜𝑓</m:t>
                    </m:r>
                    <m:r>
                      <a:rPr lang="en-US" sz="2400" b="0" i="1" smtClean="0">
                        <a:latin typeface="Cambria Math"/>
                      </a:rPr>
                      <m:t> </m:t>
                    </m:r>
                    <m:r>
                      <a:rPr lang="en-US" sz="2400" b="0" i="1" smtClean="0">
                        <a:latin typeface="Cambria Math"/>
                      </a:rPr>
                      <m:t>𝑎𝑙𝑔𝑜𝑟𝑖𝑡h𝑚</m:t>
                    </m:r>
                  </m:oMath>
                </a14:m>
                <a:endParaRPr lang="en-US" sz="2400" b="0" dirty="0" smtClean="0"/>
              </a:p>
              <a:p>
                <a:pPr lvl="1"/>
                <a14:m>
                  <m:oMath xmlns:m="http://schemas.openxmlformats.org/officeDocument/2006/math">
                    <m:r>
                      <a:rPr lang="en-US" sz="2400" b="0" i="1" smtClean="0">
                        <a:latin typeface="Cambria Math"/>
                      </a:rPr>
                      <m:t>𝐺𝑇</m:t>
                    </m:r>
                    <m:r>
                      <a:rPr lang="en-US" sz="2400" b="0" i="1" smtClean="0">
                        <a:latin typeface="Cambria Math"/>
                      </a:rPr>
                      <m:t>=</m:t>
                    </m:r>
                    <m:r>
                      <a:rPr lang="en-US" sz="2400" b="0" i="1" smtClean="0">
                        <a:latin typeface="Cambria Math"/>
                      </a:rPr>
                      <m:t>𝑔𝑟𝑜𝑢𝑛𝑑</m:t>
                    </m:r>
                    <m:r>
                      <a:rPr lang="en-US" sz="2400" b="0" i="1" smtClean="0">
                        <a:latin typeface="Cambria Math"/>
                      </a:rPr>
                      <m:t> </m:t>
                    </m:r>
                    <m:r>
                      <a:rPr lang="en-US" sz="2400" b="0" i="1" smtClean="0">
                        <a:latin typeface="Cambria Math"/>
                      </a:rPr>
                      <m:t>𝑡𝑟𝑢𝑡h</m:t>
                    </m:r>
                    <m:r>
                      <a:rPr lang="en-US" sz="2400" b="0" i="1" smtClean="0">
                        <a:latin typeface="Cambria Math"/>
                      </a:rPr>
                      <m:t> </m:t>
                    </m:r>
                    <m:r>
                      <a:rPr lang="en-US" sz="2400" b="0" i="1" smtClean="0">
                        <a:latin typeface="Cambria Math"/>
                      </a:rPr>
                      <m:t>𝑏𝑜𝑢𝑛𝑑𝑖𝑛𝑔</m:t>
                    </m:r>
                    <m:r>
                      <a:rPr lang="en-US" sz="2400" b="0" i="1" smtClean="0">
                        <a:latin typeface="Cambria Math"/>
                      </a:rPr>
                      <m:t> </m:t>
                    </m:r>
                    <m:r>
                      <a:rPr lang="en-US" sz="2400" b="0" i="1" smtClean="0">
                        <a:latin typeface="Cambria Math"/>
                      </a:rPr>
                      <m:t>𝑏𝑜𝑥</m:t>
                    </m:r>
                  </m:oMath>
                </a14:m>
                <a:endParaRPr lang="en-IN"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10972800" cy="4525963"/>
              </a:xfrm>
              <a:blipFill rotWithShape="1">
                <a:blip r:embed="rId5"/>
                <a:stretch>
                  <a:fillRect/>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17</a:t>
            </a:fld>
            <a:endParaRPr lang="en-US"/>
          </a:p>
        </p:txBody>
      </p:sp>
      <p:sp>
        <p:nvSpPr>
          <p:cNvPr id="4" name="AutoShape 2" descr="Figure 2: Computing the Intersection of Union is as simple as dividing the area of overlap between the bounding boxes by the area of union (thank you to the excellent Pittsburg HW4 assignment for the inspiration for this figur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descr="D:\SEAS - AU\Course Work\Soft Biometrics\iou_equa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667000"/>
            <a:ext cx="351692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7275867"/>
      </p:ext>
    </p:extLst>
  </p:cSld>
  <p:clrMapOvr>
    <a:masterClrMapping/>
  </p:clrMapOvr>
  <mc:AlternateContent xmlns:mc="http://schemas.openxmlformats.org/markup-compatibility/2006">
    <mc:Choice xmlns:p14="http://schemas.microsoft.com/office/powerpoint/2010/main" Requires="p14">
      <p:transition spd="slow" p14:dur="2000" advTm="26424"/>
    </mc:Choice>
    <mc:Fallback>
      <p:transition spd="slow" advTm="26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Quantitative results</a:t>
            </a:r>
            <a:endParaRPr lang="en-US" dirty="0"/>
          </a:p>
        </p:txBody>
      </p:sp>
      <p:sp>
        <p:nvSpPr>
          <p:cNvPr id="3" name="Content Placeholder 2"/>
          <p:cNvSpPr>
            <a:spLocks noGrp="1"/>
          </p:cNvSpPr>
          <p:nvPr>
            <p:ph idx="1"/>
          </p:nvPr>
        </p:nvSpPr>
        <p:spPr>
          <a:xfrm>
            <a:off x="609600" y="1371600"/>
            <a:ext cx="5181600" cy="4525963"/>
          </a:xfrm>
        </p:spPr>
        <p:txBody>
          <a:bodyPr>
            <a:normAutofit fontScale="92500"/>
          </a:bodyPr>
          <a:lstStyle/>
          <a:p>
            <a:r>
              <a:rPr lang="en-US" sz="2800" dirty="0"/>
              <a:t>28 out of 41 </a:t>
            </a:r>
            <a:r>
              <a:rPr lang="en-US" sz="2800" dirty="0" smtClean="0"/>
              <a:t>persons are correctly retrieved.</a:t>
            </a:r>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Average </a:t>
            </a:r>
            <a:r>
              <a:rPr lang="en-US" sz="2800" dirty="0" err="1"/>
              <a:t>IoU</a:t>
            </a:r>
            <a:r>
              <a:rPr lang="en-US" sz="2800" dirty="0"/>
              <a:t> </a:t>
            </a:r>
            <a:r>
              <a:rPr lang="en-US" sz="2800" dirty="0" smtClean="0"/>
              <a:t>- 0.3905</a:t>
            </a:r>
          </a:p>
          <a:p>
            <a:r>
              <a:rPr lang="en-US" sz="2800" dirty="0" smtClean="0"/>
              <a:t>56.17% of frames have </a:t>
            </a:r>
            <a:r>
              <a:rPr lang="en-US" sz="2800" dirty="0" err="1" smtClean="0"/>
              <a:t>IoU</a:t>
            </a:r>
            <a:r>
              <a:rPr lang="en-US" sz="2800" dirty="0" smtClean="0"/>
              <a:t> &gt; 0.4</a:t>
            </a:r>
            <a:endParaRPr lang="en-IN" sz="2800" dirty="0" smtClean="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18</a:t>
            </a:fld>
            <a:endParaRPr lang="en-US"/>
          </a:p>
        </p:txBody>
      </p:sp>
      <p:sp>
        <p:nvSpPr>
          <p:cNvPr id="4" name="AutoShape 2" descr="Figure 2: Computing the Intersection of Union is as simple as dividing the area of overlap between the bounding boxes by the area of union (thank you to the excellent Pittsburg HW4 assignment for the inspiration for this figur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80830933"/>
              </p:ext>
            </p:extLst>
          </p:nvPr>
        </p:nvGraphicFramePr>
        <p:xfrm>
          <a:off x="1117600" y="2299968"/>
          <a:ext cx="3225800" cy="1814832"/>
        </p:xfrm>
        <a:graphic>
          <a:graphicData uri="http://schemas.openxmlformats.org/drawingml/2006/table">
            <a:tbl>
              <a:tblPr firstRow="1" bandRow="1">
                <a:tableStyleId>{5C22544A-7EE6-4342-B048-85BDC9FD1C3A}</a:tableStyleId>
              </a:tblPr>
              <a:tblGrid>
                <a:gridCol w="1612900"/>
                <a:gridCol w="1612900"/>
              </a:tblGrid>
              <a:tr h="391584">
                <a:tc>
                  <a:txBody>
                    <a:bodyPr/>
                    <a:lstStyle/>
                    <a:p>
                      <a:pPr algn="ctr"/>
                      <a:r>
                        <a:rPr lang="en-US" dirty="0" smtClean="0"/>
                        <a:t>True Positive rate (%)</a:t>
                      </a:r>
                      <a:endParaRPr lang="en-US" dirty="0"/>
                    </a:p>
                  </a:txBody>
                  <a:tcPr/>
                </a:tc>
                <a:tc>
                  <a:txBody>
                    <a:bodyPr/>
                    <a:lstStyle/>
                    <a:p>
                      <a:pPr algn="ctr"/>
                      <a:r>
                        <a:rPr lang="en-US" dirty="0" smtClean="0"/>
                        <a:t>No. of  person</a:t>
                      </a:r>
                      <a:r>
                        <a:rPr lang="en-US" baseline="0" dirty="0" smtClean="0"/>
                        <a:t> retrieved</a:t>
                      </a:r>
                      <a:endParaRPr lang="en-US" dirty="0"/>
                    </a:p>
                  </a:txBody>
                  <a:tcPr/>
                </a:tc>
              </a:tr>
              <a:tr h="391584">
                <a:tc>
                  <a:txBody>
                    <a:bodyPr/>
                    <a:lstStyle/>
                    <a:p>
                      <a:pPr algn="ctr"/>
                      <a:r>
                        <a:rPr lang="en-US" dirty="0" smtClean="0"/>
                        <a:t>&gt; 60%</a:t>
                      </a:r>
                      <a:endParaRPr lang="en-US" dirty="0"/>
                    </a:p>
                  </a:txBody>
                  <a:tcPr/>
                </a:tc>
                <a:tc>
                  <a:txBody>
                    <a:bodyPr/>
                    <a:lstStyle/>
                    <a:p>
                      <a:pPr algn="ctr"/>
                      <a:r>
                        <a:rPr lang="en-US" dirty="0" smtClean="0"/>
                        <a:t>20</a:t>
                      </a:r>
                      <a:endParaRPr lang="en-US" dirty="0"/>
                    </a:p>
                  </a:txBody>
                  <a:tcPr/>
                </a:tc>
              </a:tr>
              <a:tr h="391584">
                <a:tc>
                  <a:txBody>
                    <a:bodyPr/>
                    <a:lstStyle/>
                    <a:p>
                      <a:pPr algn="ctr"/>
                      <a:r>
                        <a:rPr lang="en-US" dirty="0" smtClean="0"/>
                        <a:t>30% - 60%</a:t>
                      </a:r>
                      <a:endParaRPr lang="en-US" dirty="0"/>
                    </a:p>
                  </a:txBody>
                  <a:tcPr/>
                </a:tc>
                <a:tc>
                  <a:txBody>
                    <a:bodyPr/>
                    <a:lstStyle/>
                    <a:p>
                      <a:pPr algn="ctr"/>
                      <a:r>
                        <a:rPr lang="en-US" dirty="0" smtClean="0"/>
                        <a:t>4</a:t>
                      </a:r>
                      <a:endParaRPr lang="en-US" dirty="0"/>
                    </a:p>
                  </a:txBody>
                  <a:tcPr/>
                </a:tc>
              </a:tr>
              <a:tr h="391584">
                <a:tc>
                  <a:txBody>
                    <a:bodyPr/>
                    <a:lstStyle/>
                    <a:p>
                      <a:pPr algn="ctr"/>
                      <a:r>
                        <a:rPr lang="en-US" dirty="0" smtClean="0"/>
                        <a:t>&lt; 30%</a:t>
                      </a:r>
                      <a:endParaRPr lang="en-US" dirty="0"/>
                    </a:p>
                  </a:txBody>
                  <a:tcPr/>
                </a:tc>
                <a:tc>
                  <a:txBody>
                    <a:bodyPr/>
                    <a:lstStyle/>
                    <a:p>
                      <a:pPr algn="ctr"/>
                      <a:r>
                        <a:rPr lang="en-US" dirty="0" smtClean="0"/>
                        <a:t>4</a:t>
                      </a:r>
                      <a:endParaRPr lang="en-US" dirty="0"/>
                    </a:p>
                  </a:txBody>
                  <a:tcPr/>
                </a:tc>
              </a:tr>
            </a:tbl>
          </a:graphicData>
        </a:graphic>
      </p:graphicFrame>
      <p:pic>
        <p:nvPicPr>
          <p:cNvPr id="1026" name="Picture 2" descr="D:\SEAS - AU\SRF Work\AVSS 2018\avss_word_template\Submission\bargra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133600"/>
            <a:ext cx="622294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0976461"/>
      </p:ext>
    </p:extLst>
  </p:cSld>
  <p:clrMapOvr>
    <a:masterClrMapping/>
  </p:clrMapOvr>
  <mc:AlternateContent xmlns:mc="http://schemas.openxmlformats.org/markup-compatibility/2006">
    <mc:Choice xmlns:p14="http://schemas.microsoft.com/office/powerpoint/2010/main" Requires="p14">
      <p:transition spd="slow" p14:dur="2000" advTm="46964"/>
    </mc:Choice>
    <mc:Fallback>
      <p:transition spd="slow" advTm="4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a:t>Use of </a:t>
            </a:r>
            <a:r>
              <a:rPr lang="en-US" dirty="0" smtClean="0"/>
              <a:t>semantic segmentation </a:t>
            </a:r>
            <a:r>
              <a:rPr lang="en-US" dirty="0"/>
              <a:t>allows better height estimation</a:t>
            </a:r>
            <a:endParaRPr lang="en-US" dirty="0" smtClean="0"/>
          </a:p>
          <a:p>
            <a:r>
              <a:rPr lang="en-US" dirty="0" smtClean="0"/>
              <a:t>Precise color </a:t>
            </a:r>
            <a:r>
              <a:rPr lang="en-US" dirty="0"/>
              <a:t>patch extraction from the torso</a:t>
            </a:r>
            <a:endParaRPr lang="en-US" dirty="0" smtClean="0"/>
          </a:p>
          <a:p>
            <a:r>
              <a:rPr lang="en-US" dirty="0" smtClean="0"/>
              <a:t>Algorithm correctly retrieves </a:t>
            </a:r>
            <a:r>
              <a:rPr lang="en-US" dirty="0"/>
              <a:t>28 persons out of 41 </a:t>
            </a:r>
            <a:r>
              <a:rPr lang="en-US" dirty="0" smtClean="0"/>
              <a:t>using </a:t>
            </a:r>
            <a:r>
              <a:rPr lang="en-US" dirty="0"/>
              <a:t>soft biometric attributes.</a:t>
            </a:r>
            <a:endParaRPr lang="en-US" dirty="0" smtClean="0"/>
          </a:p>
          <a:p>
            <a:r>
              <a:rPr lang="en-US" dirty="0" smtClean="0"/>
              <a:t>The algorithm achieves an average </a:t>
            </a:r>
            <a:r>
              <a:rPr lang="en-US" dirty="0" err="1" smtClean="0"/>
              <a:t>IoU</a:t>
            </a:r>
            <a:r>
              <a:rPr lang="en-US" dirty="0" smtClean="0"/>
              <a:t> of 0.3905</a:t>
            </a:r>
          </a:p>
          <a:p>
            <a:r>
              <a:rPr lang="en-US" dirty="0" err="1" smtClean="0"/>
              <a:t>IoU</a:t>
            </a:r>
            <a:r>
              <a:rPr lang="en-US" dirty="0" smtClean="0"/>
              <a:t> </a:t>
            </a:r>
            <a:r>
              <a:rPr lang="en-US" dirty="0"/>
              <a:t>of greater than or equal to </a:t>
            </a:r>
            <a:r>
              <a:rPr lang="en-US" dirty="0" smtClean="0"/>
              <a:t>0.4 for 56.17% </a:t>
            </a:r>
            <a:r>
              <a:rPr lang="en-US" dirty="0"/>
              <a:t>of frames.</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27-Nov-2018</a:t>
            </a:r>
            <a:endParaRPr lang="en-US"/>
          </a:p>
        </p:txBody>
      </p:sp>
      <p:sp>
        <p:nvSpPr>
          <p:cNvPr id="5" name="Footer Placeholder 4"/>
          <p:cNvSpPr>
            <a:spLocks noGrp="1"/>
          </p:cNvSpPr>
          <p:nvPr>
            <p:ph type="ftr" sz="quarter" idx="11"/>
          </p:nvPr>
        </p:nvSpPr>
        <p:spPr/>
        <p:txBody>
          <a:bodyPr/>
          <a:lstStyle/>
          <a:p>
            <a:r>
              <a:rPr lang="en-US" smtClean="0"/>
              <a:t>Person retreival using soft biometrics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8878839"/>
      </p:ext>
    </p:extLst>
  </p:cSld>
  <p:clrMapOvr>
    <a:masterClrMapping/>
  </p:clrMapOvr>
  <mc:AlternateContent xmlns:mc="http://schemas.openxmlformats.org/markup-compatibility/2006">
    <mc:Choice xmlns:p14="http://schemas.microsoft.com/office/powerpoint/2010/main" Requires="p14">
      <p:transition spd="slow" p14:dur="2000" advTm="29105"/>
    </mc:Choice>
    <mc:Fallback>
      <p:transition spd="slow" advTm="2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371600"/>
            <a:ext cx="10972800" cy="4525963"/>
          </a:xfrm>
        </p:spPr>
        <p:txBody>
          <a:bodyPr>
            <a:normAutofit/>
          </a:bodyPr>
          <a:lstStyle/>
          <a:p>
            <a:r>
              <a:rPr lang="en-IN" dirty="0" smtClean="0"/>
              <a:t>Introduction</a:t>
            </a:r>
            <a:endParaRPr lang="en-IN" dirty="0"/>
          </a:p>
          <a:p>
            <a:r>
              <a:rPr lang="en-IN" dirty="0" smtClean="0"/>
              <a:t>Problem statement</a:t>
            </a:r>
            <a:endParaRPr lang="en-IN" dirty="0"/>
          </a:p>
          <a:p>
            <a:r>
              <a:rPr lang="en-IN" dirty="0" smtClean="0"/>
              <a:t>Proposed approach</a:t>
            </a:r>
          </a:p>
          <a:p>
            <a:r>
              <a:rPr lang="en-IN" dirty="0" smtClean="0"/>
              <a:t>Experimental setup and results</a:t>
            </a:r>
            <a:endParaRPr lang="en-IN" dirty="0"/>
          </a:p>
          <a:p>
            <a:r>
              <a:rPr lang="en-IN" dirty="0" smtClean="0"/>
              <a:t>Conclusions</a:t>
            </a:r>
            <a:endParaRPr lang="en-IN" dirty="0"/>
          </a:p>
          <a:p>
            <a:r>
              <a:rPr lang="en-IN" dirty="0"/>
              <a:t>References</a:t>
            </a:r>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42"/>
    </mc:Choice>
    <mc:Fallback>
      <p:transition spd="slow" advTm="1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Acknowledgement</a:t>
            </a:r>
            <a:endParaRPr lang="en-US" dirty="0"/>
          </a:p>
        </p:txBody>
      </p:sp>
      <p:sp>
        <p:nvSpPr>
          <p:cNvPr id="3" name="Content Placeholder 2"/>
          <p:cNvSpPr>
            <a:spLocks noGrp="1"/>
          </p:cNvSpPr>
          <p:nvPr>
            <p:ph idx="1"/>
          </p:nvPr>
        </p:nvSpPr>
        <p:spPr>
          <a:xfrm>
            <a:off x="609600" y="1371600"/>
            <a:ext cx="10972800" cy="4525963"/>
          </a:xfrm>
        </p:spPr>
        <p:txBody>
          <a:bodyPr>
            <a:normAutofit lnSpcReduction="10000"/>
          </a:bodyPr>
          <a:lstStyle/>
          <a:p>
            <a:pPr algn="just"/>
            <a:r>
              <a:rPr lang="en-IN" dirty="0"/>
              <a:t>The authors would like to thank Board of Research in Nuclear Sciences (BRNS) for generous grant (36(3)/14/20/2016-BRNS/36020) to carry out this research work.</a:t>
            </a:r>
          </a:p>
          <a:p>
            <a:pPr algn="just"/>
            <a:r>
              <a:rPr lang="en-IN" dirty="0"/>
              <a:t>We would also like to thank the SAIVT Research Labs at Queensland University of Technology (QUT) for freely supplying us with the SAIVT-</a:t>
            </a:r>
            <a:r>
              <a:rPr lang="en-IN" dirty="0" err="1"/>
              <a:t>SoftBioSearch</a:t>
            </a:r>
            <a:r>
              <a:rPr lang="en-IN" dirty="0"/>
              <a:t> database for our research</a:t>
            </a:r>
            <a:r>
              <a:rPr lang="en-IN" dirty="0" smtClean="0"/>
              <a:t>.</a:t>
            </a:r>
          </a:p>
          <a:p>
            <a:pPr algn="just"/>
            <a:r>
              <a:rPr lang="en-US" dirty="0"/>
              <a:t>We acknowledge </a:t>
            </a:r>
            <a:r>
              <a:rPr lang="en-US" dirty="0" smtClean="0"/>
              <a:t>the support </a:t>
            </a:r>
            <a:r>
              <a:rPr lang="en-US" dirty="0"/>
              <a:t>of NVIDIA Corporation for a donation of </a:t>
            </a:r>
            <a:r>
              <a:rPr lang="en-US" dirty="0" smtClean="0"/>
              <a:t>the </a:t>
            </a:r>
            <a:r>
              <a:rPr lang="en-US" dirty="0" err="1" smtClean="0"/>
              <a:t>Quadro</a:t>
            </a:r>
            <a:r>
              <a:rPr lang="en-US" dirty="0" smtClean="0"/>
              <a:t> </a:t>
            </a:r>
            <a:r>
              <a:rPr lang="en-US" dirty="0"/>
              <a:t>K5200 GPU used for this </a:t>
            </a:r>
            <a:r>
              <a:rPr lang="en-US" dirty="0" smtClean="0"/>
              <a:t>research.</a:t>
            </a:r>
            <a:endParaRPr lang="en-IN"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20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1914296"/>
      </p:ext>
    </p:extLst>
  </p:cSld>
  <p:clrMapOvr>
    <a:masterClrMapping/>
  </p:clrMapOvr>
  <mc:AlternateContent xmlns:mc="http://schemas.openxmlformats.org/markup-compatibility/2006">
    <mc:Choice xmlns:p14="http://schemas.microsoft.com/office/powerpoint/2010/main" Requires="p14">
      <p:transition spd="slow" p14:dur="2000" advTm="22095"/>
    </mc:Choice>
    <mc:Fallback>
      <p:transition spd="slow" advTm="2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References</a:t>
            </a:r>
            <a:endParaRPr lang="en-US" dirty="0"/>
          </a:p>
        </p:txBody>
      </p:sp>
      <p:sp>
        <p:nvSpPr>
          <p:cNvPr id="3" name="Content Placeholder 2"/>
          <p:cNvSpPr>
            <a:spLocks noGrp="1"/>
          </p:cNvSpPr>
          <p:nvPr>
            <p:ph idx="1"/>
          </p:nvPr>
        </p:nvSpPr>
        <p:spPr>
          <a:xfrm>
            <a:off x="609600" y="1371600"/>
            <a:ext cx="10972800" cy="4525963"/>
          </a:xfrm>
        </p:spPr>
        <p:txBody>
          <a:bodyPr>
            <a:noAutofit/>
          </a:bodyPr>
          <a:lstStyle/>
          <a:p>
            <a:pPr marL="514350" indent="-514350" algn="just">
              <a:buFont typeface="+mj-lt"/>
              <a:buAutoNum type="arabicPeriod"/>
            </a:pPr>
            <a:r>
              <a:rPr lang="en-US" sz="1600" dirty="0" smtClean="0"/>
              <a:t>Nixon </a:t>
            </a:r>
            <a:r>
              <a:rPr lang="en-US" sz="1600" dirty="0"/>
              <a:t>MS, </a:t>
            </a:r>
            <a:r>
              <a:rPr lang="en-US" sz="1600" dirty="0" err="1"/>
              <a:t>Correia</a:t>
            </a:r>
            <a:r>
              <a:rPr lang="en-US" sz="1600" dirty="0"/>
              <a:t> PL, </a:t>
            </a:r>
            <a:r>
              <a:rPr lang="en-US" sz="1600" dirty="0" err="1"/>
              <a:t>Nasrollahi</a:t>
            </a:r>
            <a:r>
              <a:rPr lang="en-US" sz="1600" dirty="0"/>
              <a:t> K, </a:t>
            </a:r>
            <a:r>
              <a:rPr lang="en-US" sz="1600" dirty="0" err="1"/>
              <a:t>Moeslund</a:t>
            </a:r>
            <a:r>
              <a:rPr lang="en-US" sz="1600" dirty="0"/>
              <a:t> TB, </a:t>
            </a:r>
            <a:r>
              <a:rPr lang="en-US" sz="1600" dirty="0" err="1"/>
              <a:t>Hadid</a:t>
            </a:r>
            <a:r>
              <a:rPr lang="en-US" sz="1600" dirty="0"/>
              <a:t> A, </a:t>
            </a:r>
            <a:r>
              <a:rPr lang="en-US" sz="1600" dirty="0" err="1"/>
              <a:t>Tistarelli</a:t>
            </a:r>
            <a:r>
              <a:rPr lang="en-US" sz="1600" dirty="0"/>
              <a:t> M. On soft biometrics. Pattern Recognition Letters. 2015 Dec 15</a:t>
            </a:r>
            <a:r>
              <a:rPr lang="en-US" sz="1600" dirty="0" smtClean="0"/>
              <a:t>; 68:218-30.</a:t>
            </a:r>
          </a:p>
          <a:p>
            <a:pPr marL="514350" indent="-514350" algn="just">
              <a:buFont typeface="+mj-lt"/>
              <a:buAutoNum type="arabicPeriod"/>
            </a:pPr>
            <a:r>
              <a:rPr lang="en-US" sz="1600" dirty="0" smtClean="0"/>
              <a:t>Reid </a:t>
            </a:r>
            <a:r>
              <a:rPr lang="en-US" sz="1600" dirty="0"/>
              <a:t>DA, </a:t>
            </a:r>
            <a:r>
              <a:rPr lang="en-US" sz="1600" dirty="0" err="1"/>
              <a:t>Samangooei</a:t>
            </a:r>
            <a:r>
              <a:rPr lang="en-US" sz="1600" dirty="0"/>
              <a:t> S, Chen C, Nixon MS, Ross A. Soft biometrics for surveillance: an overview. </a:t>
            </a:r>
            <a:r>
              <a:rPr lang="en-US" sz="1600" dirty="0" smtClean="0"/>
              <a:t>In Handbook </a:t>
            </a:r>
            <a:r>
              <a:rPr lang="en-US" sz="1600" dirty="0"/>
              <a:t>of statistics 2013 Jan 1 (Vol. 31, pp. 327-352). Elsevier.</a:t>
            </a:r>
            <a:endParaRPr lang="en-IN" sz="1600" dirty="0"/>
          </a:p>
          <a:p>
            <a:pPr marL="514350" indent="-514350" algn="just">
              <a:buFont typeface="+mj-lt"/>
              <a:buAutoNum type="arabicPeriod"/>
            </a:pPr>
            <a:r>
              <a:rPr lang="en-US" sz="1600" dirty="0" err="1" smtClean="0"/>
              <a:t>Dantcheva</a:t>
            </a:r>
            <a:r>
              <a:rPr lang="en-US" sz="1600" dirty="0" smtClean="0"/>
              <a:t> </a:t>
            </a:r>
            <a:r>
              <a:rPr lang="en-US" sz="1600" dirty="0"/>
              <a:t>A, </a:t>
            </a:r>
            <a:r>
              <a:rPr lang="en-US" sz="1600" dirty="0" err="1"/>
              <a:t>Elia</a:t>
            </a:r>
            <a:r>
              <a:rPr lang="en-US" sz="1600" dirty="0"/>
              <a:t> P, Ross A. What else does your biometric data reveal? A survey on soft biometrics. IEEE Transactions on Information Forensics and Security. 2016 Mar;11(3):</a:t>
            </a:r>
            <a:r>
              <a:rPr lang="en-US" sz="1600" dirty="0" smtClean="0"/>
              <a:t>441-67.</a:t>
            </a:r>
          </a:p>
          <a:p>
            <a:pPr marL="514350" indent="-514350" algn="just">
              <a:buFont typeface="+mj-lt"/>
              <a:buAutoNum type="arabicPeriod"/>
            </a:pPr>
            <a:r>
              <a:rPr lang="en-US" sz="1600" dirty="0" smtClean="0"/>
              <a:t>Denman </a:t>
            </a:r>
            <a:r>
              <a:rPr lang="en-US" sz="1600" dirty="0"/>
              <a:t>S, Halstead M, </a:t>
            </a:r>
            <a:r>
              <a:rPr lang="en-US" sz="1600" dirty="0" err="1"/>
              <a:t>Bialkowski</a:t>
            </a:r>
            <a:r>
              <a:rPr lang="en-US" sz="1600" dirty="0"/>
              <a:t> A, </a:t>
            </a:r>
            <a:r>
              <a:rPr lang="en-US" sz="1600" dirty="0" err="1"/>
              <a:t>Fookes</a:t>
            </a:r>
            <a:r>
              <a:rPr lang="en-US" sz="1600" dirty="0"/>
              <a:t> CB, </a:t>
            </a:r>
            <a:r>
              <a:rPr lang="en-US" sz="1600" dirty="0" err="1"/>
              <a:t>Sridharan</a:t>
            </a:r>
            <a:r>
              <a:rPr lang="en-US" sz="1600" dirty="0"/>
              <a:t> S. Can you describe him for me? a technique for semantic person search in video. Proceedings of Digital Image Computing: Techniques and Applications 2012. </a:t>
            </a:r>
            <a:r>
              <a:rPr lang="en-US" sz="1600" dirty="0" smtClean="0"/>
              <a:t>2012:1-8.</a:t>
            </a:r>
          </a:p>
          <a:p>
            <a:pPr marL="514350" indent="-514350" algn="just">
              <a:buFont typeface="+mj-lt"/>
              <a:buAutoNum type="arabicPeriod"/>
            </a:pPr>
            <a:r>
              <a:rPr lang="en-US" sz="1600" dirty="0" smtClean="0"/>
              <a:t>Halstead </a:t>
            </a:r>
            <a:r>
              <a:rPr lang="en-US" sz="1600" dirty="0"/>
              <a:t>M, Denman S, </a:t>
            </a:r>
            <a:r>
              <a:rPr lang="en-US" sz="1600" dirty="0" err="1"/>
              <a:t>Sridharan</a:t>
            </a:r>
            <a:r>
              <a:rPr lang="en-US" sz="1600" dirty="0"/>
              <a:t> S, </a:t>
            </a:r>
            <a:r>
              <a:rPr lang="en-US" sz="1600" dirty="0" err="1"/>
              <a:t>Fookes</a:t>
            </a:r>
            <a:r>
              <a:rPr lang="en-US" sz="1600" dirty="0"/>
              <a:t> CB. Locating people in video from semantic descriptions: A new database and approach. </a:t>
            </a:r>
            <a:r>
              <a:rPr lang="en-US" sz="1600" dirty="0" smtClean="0"/>
              <a:t>In Proceedings </a:t>
            </a:r>
            <a:r>
              <a:rPr lang="en-US" sz="1600" dirty="0"/>
              <a:t>of the 22nd International Conference on Pattern Recognition 2014 (pp. 4501-4506). </a:t>
            </a:r>
            <a:r>
              <a:rPr lang="en-US" sz="1600" dirty="0" smtClean="0"/>
              <a:t>IEEE.</a:t>
            </a:r>
          </a:p>
          <a:p>
            <a:pPr marL="514350" indent="-514350" algn="just">
              <a:buFont typeface="+mj-lt"/>
              <a:buAutoNum type="arabicPeriod"/>
            </a:pPr>
            <a:r>
              <a:rPr lang="en-US" sz="1600" dirty="0" smtClean="0"/>
              <a:t>Denman </a:t>
            </a:r>
            <a:r>
              <a:rPr lang="en-US" sz="1600" dirty="0"/>
              <a:t>S, Halstead M, </a:t>
            </a:r>
            <a:r>
              <a:rPr lang="en-US" sz="1600" dirty="0" err="1"/>
              <a:t>Fookes</a:t>
            </a:r>
            <a:r>
              <a:rPr lang="en-US" sz="1600" dirty="0"/>
              <a:t> C, </a:t>
            </a:r>
            <a:r>
              <a:rPr lang="en-US" sz="1600" dirty="0" err="1"/>
              <a:t>Sridharan</a:t>
            </a:r>
            <a:r>
              <a:rPr lang="en-US" sz="1600" dirty="0"/>
              <a:t> S. Searching for people using semantic soft biometric descriptions. Pattern Recognition Letters. 2015 Dec </a:t>
            </a:r>
            <a:r>
              <a:rPr lang="en-US" sz="1600" dirty="0" smtClean="0"/>
              <a:t>15;68:306-15.</a:t>
            </a:r>
          </a:p>
          <a:p>
            <a:pPr marL="514350" indent="-514350" algn="just">
              <a:buFont typeface="+mj-lt"/>
              <a:buAutoNum type="arabicPeriod"/>
            </a:pPr>
            <a:r>
              <a:rPr lang="en-US" sz="1600" dirty="0" smtClean="0"/>
              <a:t>Zhu </a:t>
            </a:r>
            <a:r>
              <a:rPr lang="en-US" sz="1600" dirty="0"/>
              <a:t>J, Liao S, Yi D, Lei Z, Li SZ. Multi-label </a:t>
            </a:r>
            <a:r>
              <a:rPr lang="en-US" sz="1600" dirty="0" err="1"/>
              <a:t>cnn</a:t>
            </a:r>
            <a:r>
              <a:rPr lang="en-US" sz="1600" dirty="0"/>
              <a:t> based pedestrian attribute learning for soft biometrics. </a:t>
            </a:r>
            <a:r>
              <a:rPr lang="en-US" sz="1600" dirty="0" smtClean="0"/>
              <a:t>In Biometrics </a:t>
            </a:r>
            <a:r>
              <a:rPr lang="en-US" sz="1600" dirty="0"/>
              <a:t>(ICB), 2015 International Conference on 2015 May 19 (pp. 535-540). </a:t>
            </a:r>
            <a:r>
              <a:rPr lang="en-US" sz="1600" dirty="0" smtClean="0"/>
              <a:t>IEEE.</a:t>
            </a:r>
          </a:p>
          <a:p>
            <a:pPr marL="514350" indent="-514350" algn="just">
              <a:buFont typeface="+mj-lt"/>
              <a:buAutoNum type="arabicPeriod"/>
            </a:pPr>
            <a:r>
              <a:rPr lang="en-US" sz="1600" dirty="0" err="1" smtClean="0"/>
              <a:t>Sudowe</a:t>
            </a:r>
            <a:r>
              <a:rPr lang="en-US" sz="1600" dirty="0" smtClean="0"/>
              <a:t> </a:t>
            </a:r>
            <a:r>
              <a:rPr lang="en-US" sz="1600" dirty="0"/>
              <a:t>P, Spitzer H, </a:t>
            </a:r>
            <a:r>
              <a:rPr lang="en-US" sz="1600" dirty="0" err="1"/>
              <a:t>Leibe</a:t>
            </a:r>
            <a:r>
              <a:rPr lang="en-US" sz="1600" dirty="0"/>
              <a:t> B. Person attribute recognition with a jointly-trained holistic </a:t>
            </a:r>
            <a:r>
              <a:rPr lang="en-US" sz="1600" dirty="0" err="1"/>
              <a:t>cnn</a:t>
            </a:r>
            <a:r>
              <a:rPr lang="en-US" sz="1600" dirty="0"/>
              <a:t> model. In Proceedings of the IEEE International Conference on Computer Vision Workshops 2015 (pp. 87-95</a:t>
            </a:r>
            <a:r>
              <a:rPr lang="en-US" sz="1600" dirty="0" smtClean="0"/>
              <a:t>).</a:t>
            </a:r>
          </a:p>
          <a:p>
            <a:pPr marL="514350" indent="-514350" algn="just">
              <a:buFont typeface="+mj-lt"/>
              <a:buAutoNum type="arabicPeriod"/>
            </a:pPr>
            <a:r>
              <a:rPr lang="en-US" sz="1600" dirty="0" smtClean="0"/>
              <a:t>Li </a:t>
            </a:r>
            <a:r>
              <a:rPr lang="en-US" sz="1600" dirty="0"/>
              <a:t>D, Chen X, Huang K. Multi-attribute learning for pedestrian attribute recognition in surveillance scenarios. In Pattern Recognition (ACPR), 2015 3rd IAPR Asian Conference on 2015 Nov 3 (pp. 111-115). IEEE.</a:t>
            </a:r>
            <a:endParaRPr lang="en-US" sz="1600" dirty="0" smtClean="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21</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1232329"/>
      </p:ext>
    </p:extLst>
  </p:cSld>
  <p:clrMapOvr>
    <a:masterClrMapping/>
  </p:clrMapOvr>
  <mc:AlternateContent xmlns:mc="http://schemas.openxmlformats.org/markup-compatibility/2006">
    <mc:Choice xmlns:p14="http://schemas.microsoft.com/office/powerpoint/2010/main" Requires="p14">
      <p:transition spd="slow" p14:dur="2000" advTm="3945"/>
    </mc:Choice>
    <mc:Fallback>
      <p:transition spd="slow" advTm="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References</a:t>
            </a:r>
            <a:endParaRPr lang="en-US" dirty="0"/>
          </a:p>
        </p:txBody>
      </p:sp>
      <p:sp>
        <p:nvSpPr>
          <p:cNvPr id="3" name="Content Placeholder 2"/>
          <p:cNvSpPr>
            <a:spLocks noGrp="1"/>
          </p:cNvSpPr>
          <p:nvPr>
            <p:ph idx="1"/>
          </p:nvPr>
        </p:nvSpPr>
        <p:spPr>
          <a:xfrm>
            <a:off x="609600" y="1371600"/>
            <a:ext cx="10972800" cy="5029200"/>
          </a:xfrm>
        </p:spPr>
        <p:txBody>
          <a:bodyPr>
            <a:noAutofit/>
          </a:bodyPr>
          <a:lstStyle/>
          <a:p>
            <a:pPr marL="514350" indent="-514350" algn="just">
              <a:buFont typeface="+mj-lt"/>
              <a:buAutoNum type="arabicPeriod" startAt="10"/>
            </a:pPr>
            <a:r>
              <a:rPr lang="en-US" sz="1600" dirty="0"/>
              <a:t>Halstead M, Denman S, </a:t>
            </a:r>
            <a:r>
              <a:rPr lang="en-US" sz="1600" dirty="0" err="1"/>
              <a:t>Sridharan</a:t>
            </a:r>
            <a:r>
              <a:rPr lang="en-US" sz="1600" dirty="0"/>
              <a:t> S, </a:t>
            </a:r>
            <a:r>
              <a:rPr lang="en-US" sz="1600" dirty="0" err="1"/>
              <a:t>Fookes</a:t>
            </a:r>
            <a:r>
              <a:rPr lang="en-US" sz="1600" dirty="0"/>
              <a:t> CB. Locating people in video from semantic descriptions: A new database and approach. </a:t>
            </a:r>
            <a:r>
              <a:rPr lang="en-US" sz="1600" dirty="0" err="1"/>
              <a:t>InProceedings</a:t>
            </a:r>
            <a:r>
              <a:rPr lang="en-US" sz="1600" dirty="0"/>
              <a:t> of the 22nd International Conference on Pattern Recognition 2014 (pp. 4501-4506). </a:t>
            </a:r>
            <a:r>
              <a:rPr lang="en-US" sz="1600" dirty="0" smtClean="0"/>
              <a:t>IEEE.</a:t>
            </a:r>
          </a:p>
          <a:p>
            <a:pPr marL="514350" indent="-514350" algn="just">
              <a:buFont typeface="+mj-lt"/>
              <a:buAutoNum type="arabicPeriod" startAt="10"/>
            </a:pPr>
            <a:r>
              <a:rPr lang="en-US" sz="1600" dirty="0" smtClean="0"/>
              <a:t>He </a:t>
            </a:r>
            <a:r>
              <a:rPr lang="en-US" sz="1600" dirty="0"/>
              <a:t>K, </a:t>
            </a:r>
            <a:r>
              <a:rPr lang="en-US" sz="1600" dirty="0" err="1"/>
              <a:t>Gkioxari</a:t>
            </a:r>
            <a:r>
              <a:rPr lang="en-US" sz="1600" dirty="0"/>
              <a:t> G, </a:t>
            </a:r>
            <a:r>
              <a:rPr lang="en-US" sz="1600" dirty="0" err="1"/>
              <a:t>Dollár</a:t>
            </a:r>
            <a:r>
              <a:rPr lang="en-US" sz="1600" dirty="0"/>
              <a:t> P, </a:t>
            </a:r>
            <a:r>
              <a:rPr lang="en-US" sz="1600" dirty="0" err="1"/>
              <a:t>Girshick</a:t>
            </a:r>
            <a:r>
              <a:rPr lang="en-US" sz="1600" dirty="0"/>
              <a:t> R. Mask r-</a:t>
            </a:r>
            <a:r>
              <a:rPr lang="en-US" sz="1600" dirty="0" err="1"/>
              <a:t>cnn</a:t>
            </a:r>
            <a:r>
              <a:rPr lang="en-US" sz="1600" dirty="0"/>
              <a:t>. In Computer Vision (ICCV), 2017 IEEE International Conference on 2017 Oct 22 (pp. 2980-2988). </a:t>
            </a:r>
            <a:r>
              <a:rPr lang="en-US" sz="1600" dirty="0" smtClean="0"/>
              <a:t>IEEE.</a:t>
            </a:r>
          </a:p>
          <a:p>
            <a:pPr marL="514350" indent="-514350" algn="just">
              <a:buFont typeface="+mj-lt"/>
              <a:buAutoNum type="arabicPeriod" startAt="10"/>
            </a:pPr>
            <a:r>
              <a:rPr lang="en-US" sz="1600" dirty="0" smtClean="0"/>
              <a:t>Lin </a:t>
            </a:r>
            <a:r>
              <a:rPr lang="en-US" sz="1600" dirty="0"/>
              <a:t>TY, </a:t>
            </a:r>
            <a:r>
              <a:rPr lang="en-US" sz="1600" dirty="0" err="1"/>
              <a:t>Maire</a:t>
            </a:r>
            <a:r>
              <a:rPr lang="en-US" sz="1600" dirty="0"/>
              <a:t> M, </a:t>
            </a:r>
            <a:r>
              <a:rPr lang="en-US" sz="1600" dirty="0" err="1"/>
              <a:t>Belongie</a:t>
            </a:r>
            <a:r>
              <a:rPr lang="en-US" sz="1600" dirty="0"/>
              <a:t> S, Hays J, </a:t>
            </a:r>
            <a:r>
              <a:rPr lang="en-US" sz="1600" dirty="0" err="1"/>
              <a:t>Perona</a:t>
            </a:r>
            <a:r>
              <a:rPr lang="en-US" sz="1600" dirty="0"/>
              <a:t> P, </a:t>
            </a:r>
            <a:r>
              <a:rPr lang="en-US" sz="1600" dirty="0" err="1"/>
              <a:t>Ramanan</a:t>
            </a:r>
            <a:r>
              <a:rPr lang="en-US" sz="1600" dirty="0"/>
              <a:t> D, </a:t>
            </a:r>
            <a:r>
              <a:rPr lang="en-US" sz="1600" dirty="0" err="1"/>
              <a:t>Dollár</a:t>
            </a:r>
            <a:r>
              <a:rPr lang="en-US" sz="1600" dirty="0"/>
              <a:t> P, </a:t>
            </a:r>
            <a:r>
              <a:rPr lang="en-US" sz="1600" dirty="0" err="1"/>
              <a:t>Zitnick</a:t>
            </a:r>
            <a:r>
              <a:rPr lang="en-US" sz="1600" dirty="0"/>
              <a:t> CL. Microsoft coco: Common objects in context. </a:t>
            </a:r>
            <a:r>
              <a:rPr lang="en-US" sz="1600" dirty="0" smtClean="0"/>
              <a:t>In European </a:t>
            </a:r>
            <a:r>
              <a:rPr lang="en-US" sz="1600" dirty="0"/>
              <a:t>conference on computer vision 2014 Sep 6 (pp. 740-755). Springer, </a:t>
            </a:r>
            <a:r>
              <a:rPr lang="en-US" sz="1600" dirty="0" smtClean="0"/>
              <a:t>Cham.</a:t>
            </a:r>
          </a:p>
          <a:p>
            <a:pPr marL="514350" indent="-514350" algn="just">
              <a:buFont typeface="+mj-lt"/>
              <a:buAutoNum type="arabicPeriod" startAt="10"/>
            </a:pPr>
            <a:r>
              <a:rPr lang="en-US" sz="1600" dirty="0" err="1" smtClean="0"/>
              <a:t>Krizhevsky</a:t>
            </a:r>
            <a:r>
              <a:rPr lang="en-US" sz="1600" dirty="0" smtClean="0"/>
              <a:t> </a:t>
            </a:r>
            <a:r>
              <a:rPr lang="en-US" sz="1600" dirty="0"/>
              <a:t>A, </a:t>
            </a:r>
            <a:r>
              <a:rPr lang="en-US" sz="1600" dirty="0" err="1"/>
              <a:t>Sutskever</a:t>
            </a:r>
            <a:r>
              <a:rPr lang="en-US" sz="1600" dirty="0"/>
              <a:t> I, Hinton GE. </a:t>
            </a:r>
            <a:r>
              <a:rPr lang="en-US" sz="1600" dirty="0" err="1"/>
              <a:t>Imagenet</a:t>
            </a:r>
            <a:r>
              <a:rPr lang="en-US" sz="1600" dirty="0"/>
              <a:t> classification with deep convolutional neural networks. In Advances in neural information processing systems 2012 (pp. 1097-1105</a:t>
            </a:r>
            <a:r>
              <a:rPr lang="en-US" sz="1600" dirty="0" smtClean="0"/>
              <a:t>).</a:t>
            </a:r>
          </a:p>
          <a:p>
            <a:pPr marL="514350" indent="-514350" algn="just">
              <a:buFont typeface="+mj-lt"/>
              <a:buAutoNum type="arabicPeriod" startAt="10"/>
            </a:pPr>
            <a:r>
              <a:rPr lang="en-US" sz="1600" dirty="0" smtClean="0"/>
              <a:t>Deng </a:t>
            </a:r>
            <a:r>
              <a:rPr lang="en-US" sz="1600" dirty="0"/>
              <a:t>J, Dong W, </a:t>
            </a:r>
            <a:r>
              <a:rPr lang="en-US" sz="1600" dirty="0" err="1"/>
              <a:t>Socher</a:t>
            </a:r>
            <a:r>
              <a:rPr lang="en-US" sz="1600" dirty="0"/>
              <a:t> R, Li LJ, Li K, </a:t>
            </a:r>
            <a:r>
              <a:rPr lang="en-US" sz="1600" dirty="0" err="1"/>
              <a:t>Fei-Fei</a:t>
            </a:r>
            <a:r>
              <a:rPr lang="en-US" sz="1600" dirty="0"/>
              <a:t> L. </a:t>
            </a:r>
            <a:r>
              <a:rPr lang="en-US" sz="1600" dirty="0" err="1"/>
              <a:t>Imagenet</a:t>
            </a:r>
            <a:r>
              <a:rPr lang="en-US" sz="1600" dirty="0"/>
              <a:t>: A large-scale hierarchical image database. In Computer Vision and Pattern Recognition, 2009. CVPR 2009. IEEE Conference on 2009 Jun 20 (pp. 248-255</a:t>
            </a:r>
            <a:r>
              <a:rPr lang="en-US" sz="1600" dirty="0" smtClean="0"/>
              <a:t>)..</a:t>
            </a:r>
            <a:endParaRPr lang="en-US" sz="1600" dirty="0"/>
          </a:p>
          <a:p>
            <a:pPr marL="514350" indent="-514350" algn="just">
              <a:buFont typeface="+mj-lt"/>
              <a:buAutoNum type="arabicPeriod" startAt="10"/>
            </a:pPr>
            <a:r>
              <a:rPr lang="en-US" sz="1600" dirty="0" smtClean="0"/>
              <a:t>Shah </a:t>
            </a:r>
            <a:r>
              <a:rPr lang="en-US" sz="1600" dirty="0"/>
              <a:t>P, </a:t>
            </a:r>
            <a:r>
              <a:rPr lang="en-US" sz="1600" dirty="0" err="1"/>
              <a:t>Raval</a:t>
            </a:r>
            <a:r>
              <a:rPr lang="en-US" sz="1600" dirty="0"/>
              <a:t> MS, </a:t>
            </a:r>
            <a:r>
              <a:rPr lang="en-US" sz="1600" dirty="0" err="1"/>
              <a:t>Pandya</a:t>
            </a:r>
            <a:r>
              <a:rPr lang="en-US" sz="1600" dirty="0"/>
              <a:t> S, </a:t>
            </a:r>
            <a:r>
              <a:rPr lang="en-US" sz="1600" dirty="0" err="1"/>
              <a:t>Chaudhary</a:t>
            </a:r>
            <a:r>
              <a:rPr lang="en-US" sz="1600" dirty="0"/>
              <a:t> S, </a:t>
            </a:r>
            <a:r>
              <a:rPr lang="en-US" sz="1600" dirty="0" err="1"/>
              <a:t>Laddha</a:t>
            </a:r>
            <a:r>
              <a:rPr lang="en-US" sz="1600" dirty="0"/>
              <a:t> A, </a:t>
            </a:r>
            <a:r>
              <a:rPr lang="en-US" sz="1600" dirty="0" err="1"/>
              <a:t>Galiyawala</a:t>
            </a:r>
            <a:r>
              <a:rPr lang="en-US" sz="1600" dirty="0"/>
              <a:t> H. Description Based Person Identification: Use of Clothes Color and Type. </a:t>
            </a:r>
            <a:r>
              <a:rPr lang="en-US" sz="1600" dirty="0" err="1"/>
              <a:t>InComputer</a:t>
            </a:r>
            <a:r>
              <a:rPr lang="en-US" sz="1600" dirty="0"/>
              <a:t> Vision, Pattern Recognition, Image Processing, and Graphics: 6th National Conference, NCVPRIPG 2017, </a:t>
            </a:r>
            <a:r>
              <a:rPr lang="en-US" sz="1600" dirty="0" err="1"/>
              <a:t>Mandi</a:t>
            </a:r>
            <a:r>
              <a:rPr lang="en-US" sz="1600" dirty="0"/>
              <a:t>, India, December 16-19, 2017, Revised Selected Papers 6 2018 (pp. 457-469). Springer </a:t>
            </a:r>
            <a:r>
              <a:rPr lang="en-US" sz="1600" dirty="0" smtClean="0"/>
              <a:t>Singapore.</a:t>
            </a:r>
          </a:p>
          <a:p>
            <a:pPr marL="514350" indent="-514350" algn="just">
              <a:buFont typeface="+mj-lt"/>
              <a:buAutoNum type="arabicPeriod" startAt="10"/>
            </a:pPr>
            <a:r>
              <a:rPr lang="en-US" sz="1600" dirty="0" err="1" smtClean="0"/>
              <a:t>Raval</a:t>
            </a:r>
            <a:r>
              <a:rPr lang="en-US" sz="1600" dirty="0" smtClean="0"/>
              <a:t> MS, </a:t>
            </a:r>
            <a:r>
              <a:rPr lang="en-US" sz="1600" dirty="0"/>
              <a:t>“Digital Video Forensics: </a:t>
            </a:r>
            <a:r>
              <a:rPr lang="en-US" sz="1600" dirty="0" smtClean="0"/>
              <a:t>Description </a:t>
            </a:r>
            <a:r>
              <a:rPr lang="fr-FR" sz="1600" dirty="0" err="1" smtClean="0"/>
              <a:t>Based</a:t>
            </a:r>
            <a:r>
              <a:rPr lang="fr-FR" sz="1600" dirty="0" smtClean="0"/>
              <a:t> </a:t>
            </a:r>
            <a:r>
              <a:rPr lang="fr-FR" sz="1600" dirty="0"/>
              <a:t>Person Identification”, CSI Communications, </a:t>
            </a:r>
            <a:r>
              <a:rPr lang="fr-FR" sz="1600" dirty="0" smtClean="0"/>
              <a:t>Vol. </a:t>
            </a:r>
            <a:r>
              <a:rPr lang="en-US" sz="1600" dirty="0" smtClean="0"/>
              <a:t>39</a:t>
            </a:r>
            <a:r>
              <a:rPr lang="en-US" sz="1600" dirty="0"/>
              <a:t>, No. 12, pp. 9 - 11, March 2016.</a:t>
            </a:r>
            <a:endParaRPr lang="en-IN" sz="1600" dirty="0"/>
          </a:p>
          <a:p>
            <a:pPr marL="514350" indent="-514350" algn="just">
              <a:buFont typeface="+mj-lt"/>
              <a:buAutoNum type="arabicPeriod" startAt="10"/>
            </a:pPr>
            <a:endParaRPr lang="en-IN" sz="1600"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22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7000703"/>
      </p:ext>
    </p:extLst>
  </p:cSld>
  <p:clrMapOvr>
    <a:masterClrMapping/>
  </p:clrMapOvr>
  <mc:AlternateContent xmlns:mc="http://schemas.openxmlformats.org/markup-compatibility/2006">
    <mc:Choice xmlns:p14="http://schemas.microsoft.com/office/powerpoint/2010/main" Requires="p14">
      <p:transition spd="slow" p14:dur="2000" advTm="1265"/>
    </mc:Choice>
    <mc:Fallback>
      <p:transition spd="slow" advTm="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1371600"/>
            <a:ext cx="10972800" cy="4525963"/>
          </a:xfrm>
        </p:spPr>
        <p:txBody>
          <a:bodyPr>
            <a:noAutofit/>
          </a:bodyPr>
          <a:lstStyle/>
          <a:p>
            <a:pPr marL="0" indent="0" algn="just">
              <a:buNone/>
            </a:pPr>
            <a:endParaRPr lang="en-IN" sz="1600"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23</a:t>
            </a:fld>
            <a:endParaRPr lang="en-US"/>
          </a:p>
        </p:txBody>
      </p:sp>
      <p:sp>
        <p:nvSpPr>
          <p:cNvPr id="4" name="Rectangle 3">
            <a:extLst>
              <a:ext uri="{FF2B5EF4-FFF2-40B4-BE49-F238E27FC236}">
                <a16:creationId xmlns="" xmlns:a16="http://schemas.microsoft.com/office/drawing/2014/main" id="{078BD6A2-9B82-4DAB-8179-BF43837C31F3}"/>
              </a:ext>
            </a:extLst>
          </p:cNvPr>
          <p:cNvSpPr/>
          <p:nvPr/>
        </p:nvSpPr>
        <p:spPr>
          <a:xfrm>
            <a:off x="3101141" y="2644170"/>
            <a:ext cx="5455532" cy="1569660"/>
          </a:xfrm>
          <a:prstGeom prst="rect">
            <a:avLst/>
          </a:prstGeom>
        </p:spPr>
        <p:txBody>
          <a:bodyPr wrap="none">
            <a:spAutoFit/>
          </a:bodyPr>
          <a:lstStyle/>
          <a:p>
            <a:r>
              <a:rPr lang="en-IN" sz="9600" b="1" dirty="0">
                <a:cs typeface="Times New Roman" pitchFamily="18" charset="0"/>
              </a:rPr>
              <a:t>Thank You</a:t>
            </a:r>
            <a:endParaRPr lang="en-IN" dirty="0"/>
          </a:p>
        </p:txBody>
      </p:sp>
      <p:cxnSp>
        <p:nvCxnSpPr>
          <p:cNvPr id="9" name="Straight Connector 8">
            <a:extLst>
              <a:ext uri="{FF2B5EF4-FFF2-40B4-BE49-F238E27FC236}">
                <a16:creationId xmlns="" xmlns:a16="http://schemas.microsoft.com/office/drawing/2014/main" id="{036DE105-B3E1-41D3-B9F4-D874ABCCE17F}"/>
              </a:ext>
            </a:extLst>
          </p:cNvPr>
          <p:cNvCxnSpPr>
            <a:cxnSpLocks/>
          </p:cNvCxnSpPr>
          <p:nvPr/>
        </p:nvCxnSpPr>
        <p:spPr>
          <a:xfrm>
            <a:off x="838200" y="2456316"/>
            <a:ext cx="10515600" cy="0"/>
          </a:xfrm>
          <a:prstGeom prst="line">
            <a:avLst/>
          </a:prstGeom>
          <a:ln w="38100">
            <a:solidFill>
              <a:srgbClr val="E20A1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178DABCA-BFAB-41DD-84D5-AEC01468DED0}"/>
              </a:ext>
            </a:extLst>
          </p:cNvPr>
          <p:cNvCxnSpPr>
            <a:cxnSpLocks/>
          </p:cNvCxnSpPr>
          <p:nvPr/>
        </p:nvCxnSpPr>
        <p:spPr>
          <a:xfrm>
            <a:off x="838200" y="4314564"/>
            <a:ext cx="10515600" cy="0"/>
          </a:xfrm>
          <a:prstGeom prst="line">
            <a:avLst/>
          </a:prstGeom>
          <a:ln w="38100">
            <a:solidFill>
              <a:srgbClr val="151052"/>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4774560"/>
      </p:ext>
    </p:extLst>
  </p:cSld>
  <p:clrMapOvr>
    <a:masterClrMapping/>
  </p:clrMapOvr>
  <mc:AlternateContent xmlns:mc="http://schemas.openxmlformats.org/markup-compatibility/2006">
    <mc:Choice xmlns:p14="http://schemas.microsoft.com/office/powerpoint/2010/main" Requires="p14">
      <p:transition spd="slow" p14:dur="2000" advTm="5064"/>
    </mc:Choice>
    <mc:Fallback>
      <p:transition spd="slow" advTm="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Introduction</a:t>
            </a:r>
            <a:endParaRPr lang="en-US" dirty="0"/>
          </a:p>
        </p:txBody>
      </p:sp>
      <p:sp>
        <p:nvSpPr>
          <p:cNvPr id="3" name="Content Placeholder 2"/>
          <p:cNvSpPr>
            <a:spLocks noGrp="1"/>
          </p:cNvSpPr>
          <p:nvPr>
            <p:ph idx="1"/>
          </p:nvPr>
        </p:nvSpPr>
        <p:spPr>
          <a:xfrm>
            <a:off x="609600" y="1371600"/>
            <a:ext cx="10972800" cy="4525963"/>
          </a:xfrm>
        </p:spPr>
        <p:txBody>
          <a:bodyPr>
            <a:normAutofit/>
          </a:bodyPr>
          <a:lstStyle/>
          <a:p>
            <a:pPr algn="just"/>
            <a:r>
              <a:rPr lang="en-IN" dirty="0"/>
              <a:t>Surveillance </a:t>
            </a:r>
            <a:r>
              <a:rPr lang="en-IN" dirty="0" smtClean="0"/>
              <a:t>systems [2] </a:t>
            </a:r>
            <a:r>
              <a:rPr lang="en-IN" dirty="0"/>
              <a:t>have been deployed to </a:t>
            </a:r>
            <a:r>
              <a:rPr lang="en-IN" i="1" dirty="0">
                <a:solidFill>
                  <a:srgbClr val="FF0000"/>
                </a:solidFill>
              </a:rPr>
              <a:t>control crime rate</a:t>
            </a:r>
            <a:r>
              <a:rPr lang="en-IN" dirty="0"/>
              <a:t>.</a:t>
            </a:r>
          </a:p>
          <a:p>
            <a:pPr algn="just"/>
            <a:r>
              <a:rPr lang="en-US" dirty="0" smtClean="0"/>
              <a:t>Retrieve the </a:t>
            </a:r>
            <a:r>
              <a:rPr lang="en-US" dirty="0"/>
              <a:t>person(s) using semantic queries e.g., </a:t>
            </a:r>
            <a:r>
              <a:rPr lang="en-US" i="1" dirty="0">
                <a:solidFill>
                  <a:srgbClr val="FF0000"/>
                </a:solidFill>
              </a:rPr>
              <a:t>a tall male </a:t>
            </a:r>
            <a:r>
              <a:rPr lang="en-US" i="1" dirty="0" smtClean="0">
                <a:solidFill>
                  <a:srgbClr val="FF0000"/>
                </a:solidFill>
              </a:rPr>
              <a:t>with a </a:t>
            </a:r>
            <a:r>
              <a:rPr lang="en-US" i="1" dirty="0">
                <a:solidFill>
                  <a:srgbClr val="FF0000"/>
                </a:solidFill>
              </a:rPr>
              <a:t>black t-shirt and blue jeans</a:t>
            </a:r>
            <a:r>
              <a:rPr lang="en-IN" dirty="0" smtClean="0"/>
              <a:t>.</a:t>
            </a:r>
            <a:endParaRPr lang="en-IN" dirty="0"/>
          </a:p>
          <a:p>
            <a:pPr algn="just"/>
            <a:r>
              <a:rPr lang="en-US" dirty="0"/>
              <a:t>A person is commonly described by </a:t>
            </a:r>
            <a:r>
              <a:rPr lang="en-US" i="1" dirty="0" smtClean="0">
                <a:solidFill>
                  <a:srgbClr val="FF0000"/>
                </a:solidFill>
              </a:rPr>
              <a:t>attributes (soft biometrics) </a:t>
            </a:r>
            <a:r>
              <a:rPr lang="en-US" dirty="0" smtClean="0"/>
              <a:t> like height</a:t>
            </a:r>
            <a:r>
              <a:rPr lang="en-US" dirty="0"/>
              <a:t>, build, cloth color, cloth type, and </a:t>
            </a:r>
            <a:r>
              <a:rPr lang="en-US" dirty="0" smtClean="0"/>
              <a:t>gender [1, 3].</a:t>
            </a:r>
            <a:endParaRPr lang="en-IN" dirty="0"/>
          </a:p>
          <a:p>
            <a:pPr algn="just"/>
            <a:r>
              <a:rPr lang="en-US" dirty="0" smtClean="0"/>
              <a:t>Extraction from </a:t>
            </a:r>
            <a:r>
              <a:rPr lang="en-US" i="1" dirty="0" smtClean="0">
                <a:solidFill>
                  <a:srgbClr val="FF0000"/>
                </a:solidFill>
              </a:rPr>
              <a:t>low-quality</a:t>
            </a:r>
            <a:r>
              <a:rPr lang="en-US" dirty="0" smtClean="0"/>
              <a:t> surveillance </a:t>
            </a:r>
            <a:r>
              <a:rPr lang="en-US" dirty="0"/>
              <a:t>video at </a:t>
            </a:r>
            <a:r>
              <a:rPr lang="en-US" i="1" dirty="0">
                <a:solidFill>
                  <a:srgbClr val="FF0000"/>
                </a:solidFill>
              </a:rPr>
              <a:t>a distance</a:t>
            </a:r>
            <a:r>
              <a:rPr lang="en-US" dirty="0"/>
              <a:t> without cooperation </a:t>
            </a:r>
            <a:r>
              <a:rPr lang="en-US" dirty="0" smtClean="0"/>
              <a:t>from the </a:t>
            </a:r>
            <a:r>
              <a:rPr lang="en-US" dirty="0"/>
              <a:t>subject.</a:t>
            </a:r>
            <a:endParaRPr lang="en-IN"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
        <p:nvSpPr>
          <p:cNvPr id="9" name="TextBox 8">
            <a:extLst>
              <a:ext uri="{FF2B5EF4-FFF2-40B4-BE49-F238E27FC236}">
                <a16:creationId xmlns="" xmlns:a16="http://schemas.microsoft.com/office/drawing/2014/main" id="{2463965F-E9CE-4921-A92B-FEA567416907}"/>
              </a:ext>
            </a:extLst>
          </p:cNvPr>
          <p:cNvSpPr txBox="1"/>
          <p:nvPr/>
        </p:nvSpPr>
        <p:spPr>
          <a:xfrm>
            <a:off x="290945" y="5722203"/>
            <a:ext cx="11568546" cy="830997"/>
          </a:xfrm>
          <a:prstGeom prst="rect">
            <a:avLst/>
          </a:prstGeom>
          <a:noFill/>
        </p:spPr>
        <p:txBody>
          <a:bodyPr wrap="square" rtlCol="0">
            <a:spAutoFit/>
          </a:bodyPr>
          <a:lstStyle/>
          <a:p>
            <a:pPr marL="231775" indent="-231775" algn="just">
              <a:buFont typeface="+mj-lt"/>
              <a:buAutoNum type="arabicPeriod"/>
            </a:pPr>
            <a:r>
              <a:rPr lang="en-US" sz="1200" dirty="0"/>
              <a:t>Nixon MS, </a:t>
            </a:r>
            <a:r>
              <a:rPr lang="en-US" sz="1200" dirty="0" err="1"/>
              <a:t>Correia</a:t>
            </a:r>
            <a:r>
              <a:rPr lang="en-US" sz="1200" dirty="0"/>
              <a:t> PL, </a:t>
            </a:r>
            <a:r>
              <a:rPr lang="en-US" sz="1200" dirty="0" err="1"/>
              <a:t>Nasrollahi</a:t>
            </a:r>
            <a:r>
              <a:rPr lang="en-US" sz="1200" dirty="0"/>
              <a:t> K, </a:t>
            </a:r>
            <a:r>
              <a:rPr lang="en-US" sz="1200" dirty="0" err="1"/>
              <a:t>Moeslund</a:t>
            </a:r>
            <a:r>
              <a:rPr lang="en-US" sz="1200" dirty="0"/>
              <a:t> TB, </a:t>
            </a:r>
            <a:r>
              <a:rPr lang="en-US" sz="1200" dirty="0" err="1"/>
              <a:t>Hadid</a:t>
            </a:r>
            <a:r>
              <a:rPr lang="en-US" sz="1200" dirty="0"/>
              <a:t> A, </a:t>
            </a:r>
            <a:r>
              <a:rPr lang="en-US" sz="1200" dirty="0" err="1"/>
              <a:t>Tistarelli</a:t>
            </a:r>
            <a:r>
              <a:rPr lang="en-US" sz="1200" dirty="0"/>
              <a:t> M. On soft biometrics. Pattern Recognition Letters. 2015 Dec 15; 68:218-30.</a:t>
            </a:r>
          </a:p>
          <a:p>
            <a:pPr marL="231775" indent="-231775" algn="just">
              <a:buFont typeface="+mj-lt"/>
              <a:buAutoNum type="arabicPeriod"/>
            </a:pPr>
            <a:r>
              <a:rPr lang="en-US" sz="1200" dirty="0"/>
              <a:t>Reid DA, </a:t>
            </a:r>
            <a:r>
              <a:rPr lang="en-US" sz="1200" dirty="0" err="1"/>
              <a:t>Samangooei</a:t>
            </a:r>
            <a:r>
              <a:rPr lang="en-US" sz="1200" dirty="0"/>
              <a:t> S, Chen C, Nixon MS, Ross A. Soft biometrics for surveillance: an overview. In Handbook of statistics 2013 Jan 1 (Vol. 31, pp. 327-352). Elsevier.</a:t>
            </a:r>
            <a:endParaRPr lang="en-IN" sz="1200" dirty="0"/>
          </a:p>
          <a:p>
            <a:pPr marL="231775" indent="-231775" algn="just">
              <a:buFont typeface="+mj-lt"/>
              <a:buAutoNum type="arabicPeriod"/>
            </a:pPr>
            <a:r>
              <a:rPr lang="en-US" sz="1200" dirty="0" err="1"/>
              <a:t>Dantcheva</a:t>
            </a:r>
            <a:r>
              <a:rPr lang="en-US" sz="1200" dirty="0"/>
              <a:t> A, </a:t>
            </a:r>
            <a:r>
              <a:rPr lang="en-US" sz="1200" dirty="0" err="1"/>
              <a:t>Elia</a:t>
            </a:r>
            <a:r>
              <a:rPr lang="en-US" sz="1200" dirty="0"/>
              <a:t> P, Ross A. What else does your biometric data reveal? A survey on soft biometrics. IEEE Transactions on Information Forensics and Security. 2016 Mar;11(3):441-67.</a:t>
            </a:r>
            <a:endParaRPr lang="en-IN" sz="1200" dirty="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3418058"/>
      </p:ext>
    </p:extLst>
  </p:cSld>
  <p:clrMapOvr>
    <a:masterClrMapping/>
  </p:clrMapOvr>
  <mc:AlternateContent xmlns:mc="http://schemas.openxmlformats.org/markup-compatibility/2006">
    <mc:Choice xmlns:p14="http://schemas.microsoft.com/office/powerpoint/2010/main" Requires="p14">
      <p:transition spd="slow" p14:dur="2000" advTm="65511"/>
    </mc:Choice>
    <mc:Fallback>
      <p:transition spd="slow" advTm="6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Problems of previous approaches [4 – 9]</a:t>
            </a:r>
            <a:endParaRPr lang="en-US" dirty="0"/>
          </a:p>
        </p:txBody>
      </p:sp>
      <p:sp>
        <p:nvSpPr>
          <p:cNvPr id="3" name="Content Placeholder 2"/>
          <p:cNvSpPr>
            <a:spLocks noGrp="1"/>
          </p:cNvSpPr>
          <p:nvPr>
            <p:ph idx="1"/>
          </p:nvPr>
        </p:nvSpPr>
        <p:spPr>
          <a:xfrm>
            <a:off x="609600" y="1371600"/>
            <a:ext cx="8534400" cy="4525963"/>
          </a:xfrm>
        </p:spPr>
        <p:txBody>
          <a:bodyPr>
            <a:normAutofit/>
          </a:bodyPr>
          <a:lstStyle/>
          <a:p>
            <a:pPr algn="just"/>
            <a:r>
              <a:rPr lang="en-US" dirty="0"/>
              <a:t>The bounding box with cluttered background </a:t>
            </a:r>
            <a:r>
              <a:rPr lang="en-US" dirty="0" smtClean="0"/>
              <a:t>may impact </a:t>
            </a:r>
            <a:r>
              <a:rPr lang="en-US" dirty="0"/>
              <a:t>the person retrieval accuracy </a:t>
            </a:r>
            <a:r>
              <a:rPr lang="en-US" dirty="0" smtClean="0"/>
              <a:t>for</a:t>
            </a:r>
            <a:r>
              <a:rPr lang="en-US" dirty="0"/>
              <a:t> </a:t>
            </a:r>
            <a:r>
              <a:rPr lang="en-US" dirty="0" smtClean="0"/>
              <a:t>low-resolution video.</a:t>
            </a:r>
          </a:p>
          <a:p>
            <a:pPr algn="just"/>
            <a:r>
              <a:rPr lang="en-US" dirty="0" smtClean="0"/>
              <a:t>Person’s </a:t>
            </a:r>
            <a:r>
              <a:rPr lang="en-US" dirty="0"/>
              <a:t>height is estimated based on the </a:t>
            </a:r>
            <a:r>
              <a:rPr lang="en-US" dirty="0" smtClean="0"/>
              <a:t>bounding box</a:t>
            </a:r>
            <a:r>
              <a:rPr lang="en-IN" dirty="0"/>
              <a:t> </a:t>
            </a:r>
            <a:r>
              <a:rPr lang="en-IN" dirty="0" smtClean="0"/>
              <a:t>leads to an </a:t>
            </a:r>
            <a:r>
              <a:rPr lang="en-US" dirty="0" smtClean="0"/>
              <a:t>incorrect height estimation.</a:t>
            </a:r>
            <a:endParaRPr lang="en-IN"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pic>
        <p:nvPicPr>
          <p:cNvPr id="1026" name="Picture 2" descr="D:\SEAS - AU\SRF Work\AVSS 2018\avss_word_template\avss images\New\approach\Mask_output.png"/>
          <p:cNvPicPr>
            <a:picLocks noChangeAspect="1" noChangeArrowheads="1"/>
          </p:cNvPicPr>
          <p:nvPr/>
        </p:nvPicPr>
        <p:blipFill rotWithShape="1">
          <a:blip r:embed="rId5">
            <a:extLst>
              <a:ext uri="{28A0092B-C50C-407E-A947-70E740481C1C}">
                <a14:useLocalDpi xmlns:a14="http://schemas.microsoft.com/office/drawing/2010/main" val="0"/>
              </a:ext>
            </a:extLst>
          </a:blip>
          <a:srcRect l="65207" t="48447" r="20601" b="19262"/>
          <a:stretch/>
        </p:blipFill>
        <p:spPr bwMode="auto">
          <a:xfrm>
            <a:off x="9561887" y="1524000"/>
            <a:ext cx="2096713" cy="4114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9787283" y="2362200"/>
            <a:ext cx="1691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753600" y="3352800"/>
            <a:ext cx="16916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982200" y="2590800"/>
            <a:ext cx="2286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125200" y="2590800"/>
            <a:ext cx="2286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591800" y="1676400"/>
            <a:ext cx="762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91800" y="5257800"/>
            <a:ext cx="762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595003" y="4800600"/>
            <a:ext cx="762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6920291"/>
      </p:ext>
    </p:extLst>
  </p:cSld>
  <p:clrMapOvr>
    <a:masterClrMapping/>
  </p:clrMapOvr>
  <mc:AlternateContent xmlns:mc="http://schemas.openxmlformats.org/markup-compatibility/2006">
    <mc:Choice xmlns:p14="http://schemas.microsoft.com/office/powerpoint/2010/main" Requires="p14">
      <p:transition spd="slow" p14:dur="2000" advTm="78457"/>
    </mc:Choice>
    <mc:Fallback>
      <p:transition spd="slow" advTm="7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Solutions</a:t>
            </a:r>
            <a:endParaRPr lang="en-US" dirty="0"/>
          </a:p>
        </p:txBody>
      </p:sp>
      <p:sp>
        <p:nvSpPr>
          <p:cNvPr id="3" name="Content Placeholder 2"/>
          <p:cNvSpPr>
            <a:spLocks noGrp="1"/>
          </p:cNvSpPr>
          <p:nvPr>
            <p:ph idx="1"/>
          </p:nvPr>
        </p:nvSpPr>
        <p:spPr>
          <a:xfrm>
            <a:off x="609600" y="1371600"/>
            <a:ext cx="10972800" cy="4525963"/>
          </a:xfrm>
        </p:spPr>
        <p:txBody>
          <a:bodyPr>
            <a:normAutofit/>
          </a:bodyPr>
          <a:lstStyle/>
          <a:p>
            <a:pPr algn="just"/>
            <a:r>
              <a:rPr lang="en-US" dirty="0"/>
              <a:t>Use of semantic segmentation (pixel </a:t>
            </a:r>
            <a:r>
              <a:rPr lang="en-US" dirty="0" smtClean="0"/>
              <a:t>level segmentation)</a:t>
            </a:r>
          </a:p>
          <a:p>
            <a:pPr lvl="1" algn="just"/>
            <a:r>
              <a:rPr lang="en-US" dirty="0" smtClean="0"/>
              <a:t>It </a:t>
            </a:r>
            <a:r>
              <a:rPr lang="en-US" dirty="0"/>
              <a:t>removes unwanted background clutter.</a:t>
            </a:r>
          </a:p>
          <a:p>
            <a:pPr lvl="1" algn="just"/>
            <a:r>
              <a:rPr lang="en-US" dirty="0" smtClean="0"/>
              <a:t>Better </a:t>
            </a:r>
            <a:r>
              <a:rPr lang="en-US" dirty="0"/>
              <a:t>estimate of the real-world height.</a:t>
            </a:r>
          </a:p>
          <a:p>
            <a:pPr lvl="1" algn="just"/>
            <a:r>
              <a:rPr lang="en-US" dirty="0" smtClean="0"/>
              <a:t>It </a:t>
            </a:r>
            <a:r>
              <a:rPr lang="en-US" dirty="0"/>
              <a:t>extracts precise patch for torso </a:t>
            </a:r>
            <a:r>
              <a:rPr lang="en-US" dirty="0" smtClean="0"/>
              <a:t>color classification</a:t>
            </a:r>
            <a:r>
              <a:rPr lang="en-US" dirty="0"/>
              <a:t>.</a:t>
            </a:r>
          </a:p>
          <a:p>
            <a:pPr algn="just"/>
            <a:r>
              <a:rPr lang="en-US" dirty="0" smtClean="0"/>
              <a:t>The </a:t>
            </a:r>
            <a:r>
              <a:rPr lang="en-US" dirty="0"/>
              <a:t>height </a:t>
            </a:r>
            <a:r>
              <a:rPr lang="en-US" dirty="0" smtClean="0"/>
              <a:t>as filter for </a:t>
            </a:r>
            <a:r>
              <a:rPr lang="en-US" dirty="0"/>
              <a:t>upright and sitting position of the person</a:t>
            </a:r>
            <a:r>
              <a:rPr lang="en-US" dirty="0" smtClean="0"/>
              <a:t>.</a:t>
            </a:r>
            <a:endParaRPr lang="en-IN"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0472391"/>
      </p:ext>
    </p:extLst>
  </p:cSld>
  <p:clrMapOvr>
    <a:masterClrMapping/>
  </p:clrMapOvr>
  <mc:AlternateContent xmlns:mc="http://schemas.openxmlformats.org/markup-compatibility/2006">
    <mc:Choice xmlns:p14="http://schemas.microsoft.com/office/powerpoint/2010/main" Requires="p14">
      <p:transition spd="slow" p14:dur="2000" advTm="34976"/>
    </mc:Choice>
    <mc:Fallback>
      <p:transition spd="slow" advTm="3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EAS - AU\SRF Work\AVSS 2018\avss_word_template\Submission\Camera Ready\AVSS Visualisatio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71" b="2581"/>
          <a:stretch/>
        </p:blipFill>
        <p:spPr bwMode="auto">
          <a:xfrm>
            <a:off x="882870" y="838200"/>
            <a:ext cx="10426261"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76200"/>
            <a:ext cx="10972800" cy="1143000"/>
          </a:xfrm>
        </p:spPr>
        <p:txBody>
          <a:bodyPr/>
          <a:lstStyle/>
          <a:p>
            <a:r>
              <a:rPr lang="en-US" dirty="0"/>
              <a:t>Proposed </a:t>
            </a:r>
            <a:r>
              <a:rPr lang="en-US" dirty="0" smtClean="0"/>
              <a:t>approach</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6</a:t>
            </a:fld>
            <a:endParaRPr lang="en-US"/>
          </a:p>
        </p:txBody>
      </p:sp>
      <p:sp>
        <p:nvSpPr>
          <p:cNvPr id="3" name="Oval 2"/>
          <p:cNvSpPr/>
          <p:nvPr/>
        </p:nvSpPr>
        <p:spPr>
          <a:xfrm>
            <a:off x="8229600" y="3200400"/>
            <a:ext cx="13716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4676647"/>
      </p:ext>
    </p:extLst>
  </p:cSld>
  <p:clrMapOvr>
    <a:masterClrMapping/>
  </p:clrMapOvr>
  <mc:AlternateContent xmlns:mc="http://schemas.openxmlformats.org/markup-compatibility/2006">
    <mc:Choice xmlns:p14="http://schemas.microsoft.com/office/powerpoint/2010/main" Requires="p14">
      <p:transition spd="slow" p14:dur="2000" advTm="135040"/>
    </mc:Choice>
    <mc:Fallback>
      <p:transition spd="slow" advTm="13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cs typeface="Times New Roman" panose="02020603050405020304" pitchFamily="18" charset="0"/>
              </a:rPr>
              <a:t>Experimental </a:t>
            </a:r>
            <a:r>
              <a:rPr lang="en-IN" dirty="0" smtClean="0">
                <a:cs typeface="Times New Roman" panose="02020603050405020304" pitchFamily="18" charset="0"/>
              </a:rPr>
              <a:t>setup [10]</a:t>
            </a:r>
            <a:endParaRPr lang="en-US" dirty="0"/>
          </a:p>
        </p:txBody>
      </p:sp>
      <p:sp>
        <p:nvSpPr>
          <p:cNvPr id="3" name="Content Placeholder 2"/>
          <p:cNvSpPr>
            <a:spLocks noGrp="1"/>
          </p:cNvSpPr>
          <p:nvPr>
            <p:ph idx="1"/>
          </p:nvPr>
        </p:nvSpPr>
        <p:spPr>
          <a:xfrm>
            <a:off x="609600" y="1371600"/>
            <a:ext cx="10972800" cy="4525963"/>
          </a:xfrm>
        </p:spPr>
        <p:txBody>
          <a:bodyPr>
            <a:normAutofit fontScale="92500" lnSpcReduction="10000"/>
          </a:bodyPr>
          <a:lstStyle/>
          <a:p>
            <a:pPr algn="just"/>
            <a:r>
              <a:rPr lang="en-US" dirty="0"/>
              <a:t>AVSS challenge semantic soft biometric search dataset is used</a:t>
            </a:r>
            <a:r>
              <a:rPr lang="en-US" dirty="0" smtClean="0"/>
              <a:t>.</a:t>
            </a:r>
            <a:endParaRPr lang="en-IN" dirty="0"/>
          </a:p>
          <a:p>
            <a:pPr algn="just"/>
            <a:r>
              <a:rPr lang="en-US" dirty="0"/>
              <a:t>6 surveillance cameras located within a security network of a Queensland University campus.</a:t>
            </a:r>
            <a:endParaRPr lang="en-US" dirty="0" smtClean="0"/>
          </a:p>
          <a:p>
            <a:pPr algn="just"/>
            <a:r>
              <a:rPr lang="en-US" dirty="0"/>
              <a:t>Tsai camera calibration </a:t>
            </a:r>
            <a:r>
              <a:rPr lang="en-US" dirty="0" smtClean="0"/>
              <a:t>parameters.</a:t>
            </a:r>
          </a:p>
          <a:p>
            <a:pPr algn="just"/>
            <a:r>
              <a:rPr lang="en-US" dirty="0"/>
              <a:t>110 </a:t>
            </a:r>
            <a:r>
              <a:rPr lang="en-US" dirty="0" smtClean="0"/>
              <a:t>training subjects and 41 testing subjects with </a:t>
            </a:r>
            <a:r>
              <a:rPr lang="en-US" dirty="0"/>
              <a:t>varying sequence lengths between 21 and 290 frames</a:t>
            </a:r>
            <a:r>
              <a:rPr lang="en-US" dirty="0" smtClean="0"/>
              <a:t>.</a:t>
            </a:r>
          </a:p>
          <a:p>
            <a:pPr algn="just"/>
            <a:r>
              <a:rPr lang="en-US" dirty="0"/>
              <a:t>P</a:t>
            </a:r>
            <a:r>
              <a:rPr lang="en-US" dirty="0" smtClean="0"/>
              <a:t>ersons </a:t>
            </a:r>
            <a:r>
              <a:rPr lang="en-US" dirty="0"/>
              <a:t>are annotated with 9 body markers in each frame and 16 soft biometric traits</a:t>
            </a:r>
            <a:r>
              <a:rPr lang="en-US" dirty="0" smtClean="0"/>
              <a:t>.</a:t>
            </a:r>
          </a:p>
          <a:p>
            <a:pPr algn="just"/>
            <a:r>
              <a:rPr lang="en-US" dirty="0"/>
              <a:t>Each frame has resolution of 704 x </a:t>
            </a:r>
            <a:r>
              <a:rPr lang="en-US" dirty="0" smtClean="0"/>
              <a:t>576.</a:t>
            </a:r>
            <a:endParaRPr lang="en-IN"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7</a:t>
            </a:fld>
            <a:endParaRPr lang="en-US"/>
          </a:p>
        </p:txBody>
      </p:sp>
      <p:sp>
        <p:nvSpPr>
          <p:cNvPr id="10" name="TextBox 9">
            <a:extLst>
              <a:ext uri="{FF2B5EF4-FFF2-40B4-BE49-F238E27FC236}">
                <a16:creationId xmlns:a16="http://schemas.microsoft.com/office/drawing/2014/main" xmlns="" id="{5AA49512-220F-487D-BE1F-5C6689591E8A}"/>
              </a:ext>
            </a:extLst>
          </p:cNvPr>
          <p:cNvSpPr txBox="1"/>
          <p:nvPr/>
        </p:nvSpPr>
        <p:spPr>
          <a:xfrm>
            <a:off x="290945" y="6019800"/>
            <a:ext cx="11568546" cy="461665"/>
          </a:xfrm>
          <a:prstGeom prst="rect">
            <a:avLst/>
          </a:prstGeom>
          <a:noFill/>
        </p:spPr>
        <p:txBody>
          <a:bodyPr wrap="square" rtlCol="0">
            <a:spAutoFit/>
          </a:bodyPr>
          <a:lstStyle/>
          <a:p>
            <a:pPr marL="347663" indent="-347663" algn="just">
              <a:buFont typeface="+mj-lt"/>
              <a:buAutoNum type="arabicPeriod" startAt="10"/>
            </a:pPr>
            <a:r>
              <a:rPr lang="en-US" sz="1200" dirty="0"/>
              <a:t>Halstead M, Denman S, </a:t>
            </a:r>
            <a:r>
              <a:rPr lang="en-US" sz="1200" dirty="0" err="1"/>
              <a:t>Sridharan</a:t>
            </a:r>
            <a:r>
              <a:rPr lang="en-US" sz="1200" dirty="0"/>
              <a:t> S, </a:t>
            </a:r>
            <a:r>
              <a:rPr lang="en-US" sz="1200" dirty="0" err="1"/>
              <a:t>Fookes</a:t>
            </a:r>
            <a:r>
              <a:rPr lang="en-US" sz="1200" dirty="0"/>
              <a:t> CB. Locating people in video from semantic descriptions: A new database and approach. </a:t>
            </a:r>
            <a:r>
              <a:rPr lang="en-US" sz="1200" dirty="0" smtClean="0"/>
              <a:t>In Proceedings </a:t>
            </a:r>
            <a:r>
              <a:rPr lang="en-US" sz="1200" dirty="0"/>
              <a:t>of the 22nd International Conference on Pattern Recognition 2014 (pp. 4501-4506). IEEE.</a:t>
            </a:r>
            <a:endParaRPr lang="en-IN" sz="1200" dirty="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8950174"/>
      </p:ext>
    </p:extLst>
  </p:cSld>
  <p:clrMapOvr>
    <a:masterClrMapping/>
  </p:clrMapOvr>
  <mc:AlternateContent xmlns:mc="http://schemas.openxmlformats.org/markup-compatibility/2006">
    <mc:Choice xmlns:p14="http://schemas.microsoft.com/office/powerpoint/2010/main" Requires="p14">
      <p:transition spd="slow" p14:dur="2000" advTm="51918"/>
    </mc:Choice>
    <mc:Fallback>
      <p:transition spd="slow" advTm="5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Experimental setup [10]</a:t>
            </a:r>
            <a:endParaRPr lang="en-US"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8</a:t>
            </a:fld>
            <a:endParaRPr lang="en-US"/>
          </a:p>
        </p:txBody>
      </p:sp>
      <p:grpSp>
        <p:nvGrpSpPr>
          <p:cNvPr id="14" name="Canvas 5"/>
          <p:cNvGrpSpPr/>
          <p:nvPr/>
        </p:nvGrpSpPr>
        <p:grpSpPr>
          <a:xfrm>
            <a:off x="3048000" y="1295400"/>
            <a:ext cx="8763000" cy="4756150"/>
            <a:chOff x="0" y="0"/>
            <a:chExt cx="5486400" cy="3003550"/>
          </a:xfrm>
        </p:grpSpPr>
        <p:sp>
          <p:nvSpPr>
            <p:cNvPr id="15" name="Rectangle 14"/>
            <p:cNvSpPr/>
            <p:nvPr/>
          </p:nvSpPr>
          <p:spPr>
            <a:xfrm>
              <a:off x="0" y="0"/>
              <a:ext cx="5486400" cy="3003550"/>
            </a:xfrm>
            <a:prstGeom prst="rect">
              <a:avLst/>
            </a:prstGeom>
          </p:spPr>
        </p:sp>
        <p:pic>
          <p:nvPicPr>
            <p:cNvPr id="16" name="Picture 15" descr="D:\SEAS - AU\SRF Work\AVSS 2018\Task - 2 - Train_Data\training_subject_002\training_subject_002_im_013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673352" cy="1371600"/>
            </a:xfrm>
            <a:prstGeom prst="rect">
              <a:avLst/>
            </a:prstGeom>
            <a:noFill/>
            <a:ln>
              <a:noFill/>
            </a:ln>
          </p:spPr>
        </p:pic>
        <p:pic>
          <p:nvPicPr>
            <p:cNvPr id="17" name="Picture 16" descr="D:\SEAS - AU\SRF Work\AVSS 2018\Task - 2 - Train_Data\training_subject_018\training_subject_018_im_0058.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550" y="0"/>
              <a:ext cx="1676400" cy="1371600"/>
            </a:xfrm>
            <a:prstGeom prst="rect">
              <a:avLst/>
            </a:prstGeom>
            <a:noFill/>
            <a:ln>
              <a:noFill/>
            </a:ln>
          </p:spPr>
        </p:pic>
        <p:pic>
          <p:nvPicPr>
            <p:cNvPr id="18" name="Picture 17" descr="D:\SEAS - AU\SRF Work\AVSS 2018\Task - 2 - Train_Data\training_subject_026\training_subject_026_im_0027.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0" y="0"/>
              <a:ext cx="1676400" cy="1371600"/>
            </a:xfrm>
            <a:prstGeom prst="rect">
              <a:avLst/>
            </a:prstGeom>
            <a:noFill/>
            <a:ln>
              <a:noFill/>
            </a:ln>
          </p:spPr>
        </p:pic>
        <p:pic>
          <p:nvPicPr>
            <p:cNvPr id="19" name="Picture 18" descr="D:\SEAS - AU\SRF Work\AVSS 2018\Task - 2 - Train_Data\training_subject_037\training_subject_037_im_004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631950"/>
              <a:ext cx="1676400" cy="1371600"/>
            </a:xfrm>
            <a:prstGeom prst="rect">
              <a:avLst/>
            </a:prstGeom>
            <a:noFill/>
            <a:ln>
              <a:noFill/>
            </a:ln>
          </p:spPr>
        </p:pic>
        <p:pic>
          <p:nvPicPr>
            <p:cNvPr id="20" name="Picture 19" descr="D:\SEAS - AU\SRF Work\AVSS 2018\Task - 2 - Train_Data\training_subject_048\training_subject_048_im_0048.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3550" y="1631950"/>
              <a:ext cx="1676400" cy="1371600"/>
            </a:xfrm>
            <a:prstGeom prst="rect">
              <a:avLst/>
            </a:prstGeom>
            <a:noFill/>
            <a:ln>
              <a:noFill/>
            </a:ln>
          </p:spPr>
        </p:pic>
        <p:pic>
          <p:nvPicPr>
            <p:cNvPr id="21" name="Picture 20" descr="D:\SEAS - AU\SRF Work\AVSS 2018\Task - 2 - Train_Data\training_subject_068\training_subject_068_im_0050.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0" y="1631950"/>
              <a:ext cx="1676400" cy="1371600"/>
            </a:xfrm>
            <a:prstGeom prst="rect">
              <a:avLst/>
            </a:prstGeom>
            <a:noFill/>
            <a:ln>
              <a:noFill/>
            </a:ln>
          </p:spPr>
        </p:pic>
      </p:grpSp>
      <p:pic>
        <p:nvPicPr>
          <p:cNvPr id="22" name="Picture 21" descr="silhouette_resize.png"/>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371600"/>
            <a:ext cx="1645920" cy="4572000"/>
          </a:xfrm>
          <a:prstGeom prst="rect">
            <a:avLst/>
          </a:prstGeom>
          <a:noFill/>
          <a:ln>
            <a:noFill/>
          </a:ln>
        </p:spPr>
      </p:pic>
      <p:sp>
        <p:nvSpPr>
          <p:cNvPr id="23" name="TextBox 22">
            <a:extLst>
              <a:ext uri="{FF2B5EF4-FFF2-40B4-BE49-F238E27FC236}">
                <a16:creationId xmlns:a16="http://schemas.microsoft.com/office/drawing/2014/main" xmlns="" id="{5AA49512-220F-487D-BE1F-5C6689591E8A}"/>
              </a:ext>
            </a:extLst>
          </p:cNvPr>
          <p:cNvSpPr txBox="1"/>
          <p:nvPr/>
        </p:nvSpPr>
        <p:spPr>
          <a:xfrm>
            <a:off x="290945" y="6019800"/>
            <a:ext cx="11568546" cy="461665"/>
          </a:xfrm>
          <a:prstGeom prst="rect">
            <a:avLst/>
          </a:prstGeom>
          <a:noFill/>
        </p:spPr>
        <p:txBody>
          <a:bodyPr wrap="square" rtlCol="0">
            <a:spAutoFit/>
          </a:bodyPr>
          <a:lstStyle/>
          <a:p>
            <a:pPr marL="347663" indent="-347663" algn="just">
              <a:buFont typeface="+mj-lt"/>
              <a:buAutoNum type="arabicPeriod" startAt="10"/>
            </a:pPr>
            <a:r>
              <a:rPr lang="en-US" sz="1200" dirty="0"/>
              <a:t>Halstead M, Denman S, </a:t>
            </a:r>
            <a:r>
              <a:rPr lang="en-US" sz="1200" dirty="0" err="1"/>
              <a:t>Sridharan</a:t>
            </a:r>
            <a:r>
              <a:rPr lang="en-US" sz="1200" dirty="0"/>
              <a:t> S, </a:t>
            </a:r>
            <a:r>
              <a:rPr lang="en-US" sz="1200" dirty="0" err="1"/>
              <a:t>Fookes</a:t>
            </a:r>
            <a:r>
              <a:rPr lang="en-US" sz="1200" dirty="0"/>
              <a:t> CB. Locating people in video from semantic descriptions: A new database and approach. </a:t>
            </a:r>
            <a:r>
              <a:rPr lang="en-US" sz="1200" dirty="0" smtClean="0"/>
              <a:t>In Proceedings </a:t>
            </a:r>
            <a:r>
              <a:rPr lang="en-US" sz="1200" dirty="0"/>
              <a:t>of the 22nd International Conference on Pattern Recognition 2014 (pp. 4501-4506). IEEE.</a:t>
            </a:r>
            <a:endParaRPr lang="en-IN" sz="1200" dirty="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4490432"/>
      </p:ext>
    </p:extLst>
  </p:cSld>
  <p:clrMapOvr>
    <a:masterClrMapping/>
  </p:clrMapOvr>
  <mc:AlternateContent xmlns:mc="http://schemas.openxmlformats.org/markup-compatibility/2006">
    <mc:Choice xmlns:p14="http://schemas.microsoft.com/office/powerpoint/2010/main" Requires="p14">
      <p:transition spd="slow" p14:dur="2000" advTm="22168"/>
    </mc:Choice>
    <mc:Fallback>
      <p:transition spd="slow" advTm="2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cs typeface="Times New Roman" panose="02020603050405020304" pitchFamily="18" charset="0"/>
              </a:rPr>
              <a:t>Implementation details</a:t>
            </a:r>
            <a:endParaRPr lang="en-US" dirty="0"/>
          </a:p>
        </p:txBody>
      </p:sp>
      <p:sp>
        <p:nvSpPr>
          <p:cNvPr id="3" name="Content Placeholder 2"/>
          <p:cNvSpPr>
            <a:spLocks noGrp="1"/>
          </p:cNvSpPr>
          <p:nvPr>
            <p:ph idx="1"/>
          </p:nvPr>
        </p:nvSpPr>
        <p:spPr>
          <a:xfrm>
            <a:off x="609600" y="1371600"/>
            <a:ext cx="10972800" cy="4525963"/>
          </a:xfrm>
        </p:spPr>
        <p:txBody>
          <a:bodyPr>
            <a:normAutofit/>
          </a:bodyPr>
          <a:lstStyle/>
          <a:p>
            <a:pPr algn="just"/>
            <a:r>
              <a:rPr lang="en-US" sz="2800" dirty="0" smtClean="0"/>
              <a:t>Detection </a:t>
            </a:r>
            <a:r>
              <a:rPr lang="en-US" sz="2800" dirty="0"/>
              <a:t>and semantic </a:t>
            </a:r>
            <a:r>
              <a:rPr lang="en-US" sz="2800" dirty="0" smtClean="0"/>
              <a:t>segmentation</a:t>
            </a:r>
          </a:p>
          <a:p>
            <a:pPr lvl="1" algn="just"/>
            <a:r>
              <a:rPr lang="en-US" sz="2400" dirty="0" smtClean="0"/>
              <a:t>Weights </a:t>
            </a:r>
            <a:r>
              <a:rPr lang="en-US" sz="2400" dirty="0"/>
              <a:t>of Mask R-CNN </a:t>
            </a:r>
            <a:r>
              <a:rPr lang="en-US" sz="2400" dirty="0" smtClean="0"/>
              <a:t>[11] </a:t>
            </a:r>
            <a:r>
              <a:rPr lang="en-US" sz="2400" dirty="0" err="1" smtClean="0"/>
              <a:t>pretrained</a:t>
            </a:r>
            <a:r>
              <a:rPr lang="en-US" sz="2400" dirty="0" smtClean="0"/>
              <a:t> on Microsoft </a:t>
            </a:r>
            <a:r>
              <a:rPr lang="en-US" sz="2400" dirty="0"/>
              <a:t>COCO </a:t>
            </a:r>
            <a:r>
              <a:rPr lang="en-US" sz="2400" dirty="0" smtClean="0"/>
              <a:t>[12].</a:t>
            </a:r>
          </a:p>
          <a:p>
            <a:r>
              <a:rPr lang="en-US" sz="2800" dirty="0" smtClean="0"/>
              <a:t>Data augmentation</a:t>
            </a:r>
          </a:p>
          <a:p>
            <a:pPr lvl="1"/>
            <a:r>
              <a:rPr lang="en-US" sz="2400" dirty="0" smtClean="0"/>
              <a:t>Horizontally and </a:t>
            </a:r>
            <a:r>
              <a:rPr lang="en-US" sz="2400" dirty="0"/>
              <a:t>vertically </a:t>
            </a:r>
            <a:r>
              <a:rPr lang="en-US" sz="2400" dirty="0" smtClean="0"/>
              <a:t>flip</a:t>
            </a:r>
          </a:p>
          <a:p>
            <a:pPr lvl="1"/>
            <a:r>
              <a:rPr lang="en-US" sz="2400" dirty="0" smtClean="0"/>
              <a:t>Rotation </a:t>
            </a:r>
            <a:r>
              <a:rPr lang="en-US" sz="2400" dirty="0"/>
              <a:t>with </a:t>
            </a:r>
            <a:r>
              <a:rPr lang="en-US" sz="2400" dirty="0" smtClean="0"/>
              <a:t>10 </a:t>
            </a:r>
            <a:r>
              <a:rPr lang="pt-BR" sz="2400" dirty="0" smtClean="0"/>
              <a:t>angles </a:t>
            </a:r>
            <a:r>
              <a:rPr lang="pt-BR" sz="2400" dirty="0"/>
              <a:t>{1</a:t>
            </a:r>
            <a:r>
              <a:rPr lang="pt-BR" sz="2400" baseline="30000" dirty="0"/>
              <a:t>o</a:t>
            </a:r>
            <a:r>
              <a:rPr lang="pt-BR" sz="2400" dirty="0"/>
              <a:t>, 2</a:t>
            </a:r>
            <a:r>
              <a:rPr lang="pt-BR" sz="2400" baseline="30000" dirty="0"/>
              <a:t>o</a:t>
            </a:r>
            <a:r>
              <a:rPr lang="pt-BR" sz="2400" dirty="0"/>
              <a:t>, 3</a:t>
            </a:r>
            <a:r>
              <a:rPr lang="pt-BR" sz="2400" baseline="30000" dirty="0"/>
              <a:t>o</a:t>
            </a:r>
            <a:r>
              <a:rPr lang="pt-BR" sz="2400" dirty="0"/>
              <a:t>, 4</a:t>
            </a:r>
            <a:r>
              <a:rPr lang="pt-BR" sz="2400" baseline="30000" dirty="0"/>
              <a:t>o</a:t>
            </a:r>
            <a:r>
              <a:rPr lang="pt-BR" sz="2400" dirty="0"/>
              <a:t>, 5</a:t>
            </a:r>
            <a:r>
              <a:rPr lang="pt-BR" sz="2400" baseline="30000" dirty="0"/>
              <a:t>o</a:t>
            </a:r>
            <a:r>
              <a:rPr lang="pt-BR" sz="2400" dirty="0"/>
              <a:t>, -1</a:t>
            </a:r>
            <a:r>
              <a:rPr lang="pt-BR" sz="2400" baseline="30000" dirty="0"/>
              <a:t>o</a:t>
            </a:r>
            <a:r>
              <a:rPr lang="pt-BR" sz="2400" dirty="0"/>
              <a:t>, -2</a:t>
            </a:r>
            <a:r>
              <a:rPr lang="pt-BR" sz="2400" baseline="30000" dirty="0"/>
              <a:t>o</a:t>
            </a:r>
            <a:r>
              <a:rPr lang="pt-BR" sz="2400" dirty="0"/>
              <a:t>, -3</a:t>
            </a:r>
            <a:r>
              <a:rPr lang="pt-BR" sz="2400" baseline="30000" dirty="0"/>
              <a:t>o</a:t>
            </a:r>
            <a:r>
              <a:rPr lang="pt-BR" sz="2400" dirty="0"/>
              <a:t>, -4</a:t>
            </a:r>
            <a:r>
              <a:rPr lang="pt-BR" sz="2400" baseline="30000" dirty="0"/>
              <a:t>o</a:t>
            </a:r>
            <a:r>
              <a:rPr lang="pt-BR" sz="2400" dirty="0"/>
              <a:t>, -</a:t>
            </a:r>
            <a:r>
              <a:rPr lang="pt-BR" sz="2400" dirty="0" smtClean="0"/>
              <a:t>5</a:t>
            </a:r>
            <a:r>
              <a:rPr lang="pt-BR" sz="2400" baseline="30000" dirty="0" smtClean="0"/>
              <a:t>o</a:t>
            </a:r>
            <a:r>
              <a:rPr lang="pt-BR" sz="2400" dirty="0" smtClean="0"/>
              <a:t>}</a:t>
            </a:r>
          </a:p>
          <a:p>
            <a:pPr lvl="1"/>
            <a:r>
              <a:rPr lang="en-US" sz="2400" dirty="0" smtClean="0"/>
              <a:t>Brightness </a:t>
            </a:r>
            <a:r>
              <a:rPr lang="en-US" sz="2400" dirty="0"/>
              <a:t>increased with gamma factor of 1.5.</a:t>
            </a:r>
            <a:endParaRPr lang="en-US" sz="2400" dirty="0" smtClean="0"/>
          </a:p>
          <a:p>
            <a:r>
              <a:rPr lang="en-US" sz="2800" dirty="0"/>
              <a:t>Color and gender </a:t>
            </a:r>
            <a:r>
              <a:rPr lang="en-US" sz="2800" dirty="0" smtClean="0"/>
              <a:t>models</a:t>
            </a:r>
          </a:p>
          <a:p>
            <a:pPr lvl="1"/>
            <a:r>
              <a:rPr lang="en-US" sz="2400" dirty="0" smtClean="0"/>
              <a:t>fine-tuned </a:t>
            </a:r>
            <a:r>
              <a:rPr lang="en-US" sz="2400" dirty="0"/>
              <a:t>using </a:t>
            </a:r>
            <a:r>
              <a:rPr lang="en-US" sz="2400" dirty="0" err="1" smtClean="0"/>
              <a:t>AlexNet</a:t>
            </a:r>
            <a:r>
              <a:rPr lang="en-US" sz="2400" dirty="0" smtClean="0"/>
              <a:t> [13] </a:t>
            </a:r>
            <a:r>
              <a:rPr lang="en-US" sz="2400" dirty="0" err="1"/>
              <a:t>pretrained</a:t>
            </a:r>
            <a:r>
              <a:rPr lang="en-US" sz="2400" dirty="0"/>
              <a:t> </a:t>
            </a:r>
            <a:r>
              <a:rPr lang="en-US" sz="2400" dirty="0" smtClean="0"/>
              <a:t>on </a:t>
            </a:r>
            <a:r>
              <a:rPr lang="en-US" sz="2400" dirty="0" err="1" smtClean="0"/>
              <a:t>ImageNet</a:t>
            </a:r>
            <a:r>
              <a:rPr lang="en-US" sz="2400" dirty="0" smtClean="0"/>
              <a:t> [14] dataset</a:t>
            </a:r>
            <a:endParaRPr lang="en-IN" sz="2400" dirty="0"/>
          </a:p>
        </p:txBody>
      </p:sp>
      <p:sp>
        <p:nvSpPr>
          <p:cNvPr id="6" name="Footer Placeholder 5"/>
          <p:cNvSpPr>
            <a:spLocks noGrp="1"/>
          </p:cNvSpPr>
          <p:nvPr>
            <p:ph type="ftr" sz="quarter" idx="11"/>
          </p:nvPr>
        </p:nvSpPr>
        <p:spPr/>
        <p:txBody>
          <a:bodyPr/>
          <a:lstStyle/>
          <a:p>
            <a:r>
              <a:rPr lang="en-US" smtClean="0"/>
              <a:t>Person retreival using soft biometrics</a:t>
            </a:r>
            <a:endParaRPr lang="en-US" dirty="0"/>
          </a:p>
        </p:txBody>
      </p:sp>
      <p:sp>
        <p:nvSpPr>
          <p:cNvPr id="7" name="Date Placeholder 6"/>
          <p:cNvSpPr>
            <a:spLocks noGrp="1"/>
          </p:cNvSpPr>
          <p:nvPr>
            <p:ph type="dt" sz="half" idx="10"/>
          </p:nvPr>
        </p:nvSpPr>
        <p:spPr/>
        <p:txBody>
          <a:bodyPr/>
          <a:lstStyle/>
          <a:p>
            <a:r>
              <a:rPr lang="en-US" smtClean="0"/>
              <a:t>27-Nov-2018</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9</a:t>
            </a:fld>
            <a:endParaRPr lang="en-US"/>
          </a:p>
        </p:txBody>
      </p:sp>
      <p:sp>
        <p:nvSpPr>
          <p:cNvPr id="9" name="TextBox 8">
            <a:extLst>
              <a:ext uri="{FF2B5EF4-FFF2-40B4-BE49-F238E27FC236}">
                <a16:creationId xmlns:a16="http://schemas.microsoft.com/office/drawing/2014/main" xmlns="" id="{5AA49512-220F-487D-BE1F-5C6689591E8A}"/>
              </a:ext>
            </a:extLst>
          </p:cNvPr>
          <p:cNvSpPr txBox="1"/>
          <p:nvPr/>
        </p:nvSpPr>
        <p:spPr>
          <a:xfrm>
            <a:off x="0" y="5334000"/>
            <a:ext cx="12191999" cy="1384995"/>
          </a:xfrm>
          <a:prstGeom prst="rect">
            <a:avLst/>
          </a:prstGeom>
          <a:noFill/>
        </p:spPr>
        <p:txBody>
          <a:bodyPr wrap="square" rtlCol="0">
            <a:spAutoFit/>
          </a:bodyPr>
          <a:lstStyle/>
          <a:p>
            <a:pPr marL="339725" indent="-339725" algn="just">
              <a:buFont typeface="+mj-lt"/>
              <a:buAutoNum type="arabicPeriod" startAt="11"/>
            </a:pPr>
            <a:r>
              <a:rPr lang="en-US" sz="1200" dirty="0"/>
              <a:t>He K, </a:t>
            </a:r>
            <a:r>
              <a:rPr lang="en-US" sz="1200" dirty="0" err="1"/>
              <a:t>Gkioxari</a:t>
            </a:r>
            <a:r>
              <a:rPr lang="en-US" sz="1200" dirty="0"/>
              <a:t> G, </a:t>
            </a:r>
            <a:r>
              <a:rPr lang="en-US" sz="1200" dirty="0" err="1"/>
              <a:t>Dollár</a:t>
            </a:r>
            <a:r>
              <a:rPr lang="en-US" sz="1200" dirty="0"/>
              <a:t> P, </a:t>
            </a:r>
            <a:r>
              <a:rPr lang="en-US" sz="1200" dirty="0" err="1"/>
              <a:t>Girshick</a:t>
            </a:r>
            <a:r>
              <a:rPr lang="en-US" sz="1200" dirty="0"/>
              <a:t> R. Mask r-</a:t>
            </a:r>
            <a:r>
              <a:rPr lang="en-US" sz="1200" dirty="0" err="1"/>
              <a:t>cnn</a:t>
            </a:r>
            <a:r>
              <a:rPr lang="en-US" sz="1200" dirty="0"/>
              <a:t>. In Computer Vision (ICCV), 2017 IEEE International Conference on 2017 Oct 22 (pp. 2980-2988). IEEE.</a:t>
            </a:r>
          </a:p>
          <a:p>
            <a:pPr marL="339725" indent="-339725" algn="just">
              <a:buFont typeface="+mj-lt"/>
              <a:buAutoNum type="arabicPeriod" startAt="11"/>
            </a:pPr>
            <a:r>
              <a:rPr lang="en-US" sz="1200" dirty="0"/>
              <a:t>Lin TY, </a:t>
            </a:r>
            <a:r>
              <a:rPr lang="en-US" sz="1200" dirty="0" err="1"/>
              <a:t>Maire</a:t>
            </a:r>
            <a:r>
              <a:rPr lang="en-US" sz="1200" dirty="0"/>
              <a:t> M, </a:t>
            </a:r>
            <a:r>
              <a:rPr lang="en-US" sz="1200" dirty="0" err="1"/>
              <a:t>Belongie</a:t>
            </a:r>
            <a:r>
              <a:rPr lang="en-US" sz="1200" dirty="0"/>
              <a:t> S, Hays J, </a:t>
            </a:r>
            <a:r>
              <a:rPr lang="en-US" sz="1200" dirty="0" err="1"/>
              <a:t>Perona</a:t>
            </a:r>
            <a:r>
              <a:rPr lang="en-US" sz="1200" dirty="0"/>
              <a:t> P, </a:t>
            </a:r>
            <a:r>
              <a:rPr lang="en-US" sz="1200" dirty="0" err="1"/>
              <a:t>Ramanan</a:t>
            </a:r>
            <a:r>
              <a:rPr lang="en-US" sz="1200" dirty="0"/>
              <a:t> D, </a:t>
            </a:r>
            <a:r>
              <a:rPr lang="en-US" sz="1200" dirty="0" err="1"/>
              <a:t>Dollár</a:t>
            </a:r>
            <a:r>
              <a:rPr lang="en-US" sz="1200" dirty="0"/>
              <a:t> P, </a:t>
            </a:r>
            <a:r>
              <a:rPr lang="en-US" sz="1200" dirty="0" err="1"/>
              <a:t>Zitnick</a:t>
            </a:r>
            <a:r>
              <a:rPr lang="en-US" sz="1200" dirty="0"/>
              <a:t> CL. Microsoft coco: Common objects in context. </a:t>
            </a:r>
            <a:r>
              <a:rPr lang="en-US" sz="1200" dirty="0" smtClean="0"/>
              <a:t>In European </a:t>
            </a:r>
            <a:r>
              <a:rPr lang="en-US" sz="1200" dirty="0"/>
              <a:t>conference on computer vision 2014 Sep 6 (pp. 740-755). Springer, Cham.</a:t>
            </a:r>
          </a:p>
          <a:p>
            <a:pPr marL="339725" indent="-339725" algn="just">
              <a:buFont typeface="+mj-lt"/>
              <a:buAutoNum type="arabicPeriod" startAt="11"/>
            </a:pPr>
            <a:r>
              <a:rPr lang="en-US" sz="1200" dirty="0" err="1"/>
              <a:t>Krizhevsky</a:t>
            </a:r>
            <a:r>
              <a:rPr lang="en-US" sz="1200" dirty="0"/>
              <a:t> A, </a:t>
            </a:r>
            <a:r>
              <a:rPr lang="en-US" sz="1200" dirty="0" err="1"/>
              <a:t>Sutskever</a:t>
            </a:r>
            <a:r>
              <a:rPr lang="en-US" sz="1200" dirty="0"/>
              <a:t> I, Hinton GE. </a:t>
            </a:r>
            <a:r>
              <a:rPr lang="en-US" sz="1200" dirty="0" err="1"/>
              <a:t>Imagenet</a:t>
            </a:r>
            <a:r>
              <a:rPr lang="en-US" sz="1200" dirty="0"/>
              <a:t> classification with deep convolutional neural networks. </a:t>
            </a:r>
            <a:r>
              <a:rPr lang="en-US" sz="1200" dirty="0" smtClean="0"/>
              <a:t>In Advances </a:t>
            </a:r>
            <a:r>
              <a:rPr lang="en-US" sz="1200" dirty="0"/>
              <a:t>in neural information processing systems 2012 (pp. 1097-1105).</a:t>
            </a:r>
          </a:p>
          <a:p>
            <a:pPr marL="339725" indent="-339725" algn="just">
              <a:buFont typeface="+mj-lt"/>
              <a:buAutoNum type="arabicPeriod" startAt="11"/>
            </a:pPr>
            <a:r>
              <a:rPr lang="en-US" sz="1200" dirty="0"/>
              <a:t>Deng J, Dong W, </a:t>
            </a:r>
            <a:r>
              <a:rPr lang="en-US" sz="1200" dirty="0" err="1"/>
              <a:t>Socher</a:t>
            </a:r>
            <a:r>
              <a:rPr lang="en-US" sz="1200" dirty="0"/>
              <a:t> R, Li LJ, Li K, </a:t>
            </a:r>
            <a:r>
              <a:rPr lang="en-US" sz="1200" dirty="0" err="1"/>
              <a:t>Fei-Fei</a:t>
            </a:r>
            <a:r>
              <a:rPr lang="en-US" sz="1200" dirty="0"/>
              <a:t> L. </a:t>
            </a:r>
            <a:r>
              <a:rPr lang="en-US" sz="1200" dirty="0" err="1"/>
              <a:t>Imagenet</a:t>
            </a:r>
            <a:r>
              <a:rPr lang="en-US" sz="1200" dirty="0"/>
              <a:t>: A large-scale hierarchical image database. </a:t>
            </a:r>
            <a:r>
              <a:rPr lang="en-US" sz="1200" dirty="0" smtClean="0"/>
              <a:t>In Computer </a:t>
            </a:r>
            <a:r>
              <a:rPr lang="en-US" sz="1200" dirty="0"/>
              <a:t>Vision and Pattern Recognition, 2009. CVPR 2009. IEEE Conference on 2009 Jun 20 (pp. 248-255</a:t>
            </a:r>
            <a:r>
              <a:rPr lang="en-US" sz="1200" dirty="0" smtClean="0"/>
              <a:t>)..</a:t>
            </a:r>
            <a:endParaRPr lang="en-US" sz="1200" dirty="0"/>
          </a:p>
          <a:p>
            <a:pPr marL="514350" indent="-514350" algn="just">
              <a:buFont typeface="+mj-lt"/>
              <a:buAutoNum type="arabicPeriod" startAt="21"/>
            </a:pPr>
            <a:endParaRPr lang="en-IN" sz="1200" dirty="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6766377"/>
      </p:ext>
    </p:extLst>
  </p:cSld>
  <p:clrMapOvr>
    <a:masterClrMapping/>
  </p:clrMapOvr>
  <mc:AlternateContent xmlns:mc="http://schemas.openxmlformats.org/markup-compatibility/2006">
    <mc:Choice xmlns:p14="http://schemas.microsoft.com/office/powerpoint/2010/main" Requires="p14">
      <p:transition spd="slow" p14:dur="2000" advTm="56129"/>
    </mc:Choice>
    <mc:Fallback>
      <p:transition spd="slow" advTm="5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2986</TotalTime>
  <Words>2187</Words>
  <Application>Microsoft Office PowerPoint</Application>
  <PresentationFormat>Custom</PresentationFormat>
  <Paragraphs>231</Paragraphs>
  <Slides>23</Slides>
  <Notes>22</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Person Retrieval in Surveillance Video using Height, Color and Gender</vt:lpstr>
      <vt:lpstr>Outline</vt:lpstr>
      <vt:lpstr>Introduction</vt:lpstr>
      <vt:lpstr>Problems of previous approaches [4 – 9]</vt:lpstr>
      <vt:lpstr>Solutions</vt:lpstr>
      <vt:lpstr>Proposed approach</vt:lpstr>
      <vt:lpstr>Experimental setup [10]</vt:lpstr>
      <vt:lpstr>Experimental setup [10]</vt:lpstr>
      <vt:lpstr>Implementation details</vt:lpstr>
      <vt:lpstr>Implementation details</vt:lpstr>
      <vt:lpstr>Implementation details</vt:lpstr>
      <vt:lpstr>Experimental results – True Positive</vt:lpstr>
      <vt:lpstr>Experimental results – True Positive</vt:lpstr>
      <vt:lpstr>Experimental results – True Positive</vt:lpstr>
      <vt:lpstr>Experimental results – False Negative</vt:lpstr>
      <vt:lpstr>Leg color to improve retrieval</vt:lpstr>
      <vt:lpstr>Quantitative results</vt:lpstr>
      <vt:lpstr>Quantitative results</vt:lpstr>
      <vt:lpstr>Conclusion</vt:lpstr>
      <vt:lpstr>Acknowledgement</vt:lpstr>
      <vt:lpstr>References</vt:lpstr>
      <vt:lpstr>References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 retrieval in surveillance video using height, color and gender</dc:title>
  <dc:creator>Administrator;Hiren</dc:creator>
  <cp:lastModifiedBy>admin</cp:lastModifiedBy>
  <cp:revision>214</cp:revision>
  <dcterms:created xsi:type="dcterms:W3CDTF">2006-08-16T00:00:00Z</dcterms:created>
  <dcterms:modified xsi:type="dcterms:W3CDTF">2018-11-21T09:49:45Z</dcterms:modified>
</cp:coreProperties>
</file>